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724" r:id="rId1"/>
    <p:sldMasterId id="2147484614" r:id="rId2"/>
  </p:sldMasterIdLst>
  <p:notesMasterIdLst>
    <p:notesMasterId r:id="rId58"/>
  </p:notesMasterIdLst>
  <p:handoutMasterIdLst>
    <p:handoutMasterId r:id="rId59"/>
  </p:handoutMasterIdLst>
  <p:sldIdLst>
    <p:sldId id="908" r:id="rId3"/>
    <p:sldId id="900" r:id="rId4"/>
    <p:sldId id="901" r:id="rId5"/>
    <p:sldId id="910" r:id="rId6"/>
    <p:sldId id="902" r:id="rId7"/>
    <p:sldId id="907" r:id="rId8"/>
    <p:sldId id="935" r:id="rId9"/>
    <p:sldId id="927" r:id="rId10"/>
    <p:sldId id="797" r:id="rId11"/>
    <p:sldId id="921" r:id="rId12"/>
    <p:sldId id="922" r:id="rId13"/>
    <p:sldId id="936" r:id="rId14"/>
    <p:sldId id="923" r:id="rId15"/>
    <p:sldId id="924" r:id="rId16"/>
    <p:sldId id="796" r:id="rId17"/>
    <p:sldId id="807" r:id="rId18"/>
    <p:sldId id="808" r:id="rId19"/>
    <p:sldId id="937" r:id="rId20"/>
    <p:sldId id="920" r:id="rId21"/>
    <p:sldId id="930" r:id="rId22"/>
    <p:sldId id="809" r:id="rId23"/>
    <p:sldId id="814" r:id="rId24"/>
    <p:sldId id="938" r:id="rId25"/>
    <p:sldId id="822" r:id="rId26"/>
    <p:sldId id="824" r:id="rId27"/>
    <p:sldId id="940" r:id="rId28"/>
    <p:sldId id="939" r:id="rId29"/>
    <p:sldId id="911" r:id="rId30"/>
    <p:sldId id="929" r:id="rId31"/>
    <p:sldId id="830" r:id="rId32"/>
    <p:sldId id="851" r:id="rId33"/>
    <p:sldId id="942" r:id="rId34"/>
    <p:sldId id="833" r:id="rId35"/>
    <p:sldId id="834" r:id="rId36"/>
    <p:sldId id="836" r:id="rId37"/>
    <p:sldId id="837" r:id="rId38"/>
    <p:sldId id="905" r:id="rId39"/>
    <p:sldId id="850" r:id="rId40"/>
    <p:sldId id="835" r:id="rId41"/>
    <p:sldId id="945" r:id="rId42"/>
    <p:sldId id="918" r:id="rId43"/>
    <p:sldId id="931" r:id="rId44"/>
    <p:sldId id="893" r:id="rId45"/>
    <p:sldId id="863" r:id="rId46"/>
    <p:sldId id="867" r:id="rId47"/>
    <p:sldId id="783" r:id="rId48"/>
    <p:sldId id="876" r:id="rId49"/>
    <p:sldId id="933" r:id="rId50"/>
    <p:sldId id="869" r:id="rId51"/>
    <p:sldId id="944" r:id="rId52"/>
    <p:sldId id="919" r:id="rId53"/>
    <p:sldId id="896" r:id="rId54"/>
    <p:sldId id="415" r:id="rId55"/>
    <p:sldId id="285" r:id="rId56"/>
    <p:sldId id="286" r:id="rId57"/>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BB8DA25-77E1-47F1-BB17-3BCD54DD6071}">
          <p14:sldIdLst>
            <p14:sldId id="908"/>
            <p14:sldId id="900"/>
            <p14:sldId id="901"/>
            <p14:sldId id="910"/>
            <p14:sldId id="902"/>
            <p14:sldId id="907"/>
            <p14:sldId id="935"/>
            <p14:sldId id="927"/>
            <p14:sldId id="797"/>
            <p14:sldId id="921"/>
            <p14:sldId id="922"/>
            <p14:sldId id="936"/>
            <p14:sldId id="923"/>
            <p14:sldId id="924"/>
            <p14:sldId id="796"/>
            <p14:sldId id="807"/>
            <p14:sldId id="808"/>
            <p14:sldId id="937"/>
            <p14:sldId id="920"/>
            <p14:sldId id="930"/>
            <p14:sldId id="809"/>
            <p14:sldId id="814"/>
            <p14:sldId id="938"/>
            <p14:sldId id="822"/>
            <p14:sldId id="824"/>
            <p14:sldId id="940"/>
            <p14:sldId id="939"/>
            <p14:sldId id="911"/>
            <p14:sldId id="929"/>
            <p14:sldId id="830"/>
            <p14:sldId id="851"/>
            <p14:sldId id="942"/>
            <p14:sldId id="833"/>
            <p14:sldId id="834"/>
            <p14:sldId id="836"/>
            <p14:sldId id="837"/>
            <p14:sldId id="905"/>
            <p14:sldId id="850"/>
            <p14:sldId id="835"/>
            <p14:sldId id="945"/>
            <p14:sldId id="918"/>
            <p14:sldId id="931"/>
            <p14:sldId id="893"/>
            <p14:sldId id="863"/>
            <p14:sldId id="867"/>
            <p14:sldId id="783"/>
            <p14:sldId id="876"/>
            <p14:sldId id="933"/>
            <p14:sldId id="869"/>
            <p14:sldId id="944"/>
            <p14:sldId id="919"/>
            <p14:sldId id="896"/>
            <p14:sldId id="415"/>
            <p14:sldId id="285"/>
            <p14:sldId id="286"/>
          </p14:sldIdLst>
        </p14:section>
      </p14:sectionLst>
    </p:ext>
    <p:ext uri="{EFAFB233-063F-42B5-8137-9DF3F51BA10A}">
      <p15:sldGuideLst xmlns:p15="http://schemas.microsoft.com/office/powerpoint/2012/main">
        <p15:guide id="1" orient="horz" pos="2160">
          <p15:clr>
            <a:srgbClr val="A4A3A4"/>
          </p15:clr>
        </p15:guide>
        <p15:guide id="2" pos="2878">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rnton, Paul" initials="TP" lastIdx="68" clrIdx="0">
    <p:extLst>
      <p:ext uri="{19B8F6BF-5375-455C-9EA6-DF929625EA0E}">
        <p15:presenceInfo xmlns:p15="http://schemas.microsoft.com/office/powerpoint/2012/main" userId="S-1-5-21-1757981266-1078081533-725345543-138370" providerId="AD"/>
      </p:ext>
    </p:extLst>
  </p:cmAuthor>
  <p:cmAuthor id="2" name="Spurgeon, Ciara" initials="SC" lastIdx="17" clrIdx="1">
    <p:extLst>
      <p:ext uri="{19B8F6BF-5375-455C-9EA6-DF929625EA0E}">
        <p15:presenceInfo xmlns:p15="http://schemas.microsoft.com/office/powerpoint/2012/main" userId="S-1-5-21-1757981266-1078081533-725345543-115800" providerId="AD"/>
      </p:ext>
    </p:extLst>
  </p:cmAuthor>
  <p:cmAuthor id="3" name="Dunster, Laura" initials="DL" lastIdx="78" clrIdx="2">
    <p:extLst>
      <p:ext uri="{19B8F6BF-5375-455C-9EA6-DF929625EA0E}">
        <p15:presenceInfo xmlns:p15="http://schemas.microsoft.com/office/powerpoint/2012/main" userId="S-1-5-21-1757981266-1078081533-725345543-60200" providerId="AD"/>
      </p:ext>
    </p:extLst>
  </p:cmAuthor>
  <p:cmAuthor id="4" name="McPartlan, Pauline" initials="MP" lastIdx="11" clrIdx="3">
    <p:extLst>
      <p:ext uri="{19B8F6BF-5375-455C-9EA6-DF929625EA0E}">
        <p15:presenceInfo xmlns:p15="http://schemas.microsoft.com/office/powerpoint/2012/main" userId="S-1-5-21-1757981266-1078081533-725345543-134640" providerId="AD"/>
      </p:ext>
    </p:extLst>
  </p:cmAuthor>
  <p:cmAuthor id="5" name="Hodgson, Joanne" initials="HJ" lastIdx="4" clrIdx="4">
    <p:extLst>
      <p:ext uri="{19B8F6BF-5375-455C-9EA6-DF929625EA0E}">
        <p15:presenceInfo xmlns:p15="http://schemas.microsoft.com/office/powerpoint/2012/main" userId="S-1-5-21-1757981266-1078081533-725345543-12915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71AC"/>
    <a:srgbClr val="412878"/>
    <a:srgbClr val="D2C8E1"/>
    <a:srgbClr val="00AFA0"/>
    <a:srgbClr val="9784BE"/>
    <a:srgbClr val="C8194B"/>
    <a:srgbClr val="418C87"/>
    <a:srgbClr val="6D51A1"/>
    <a:srgbClr val="3273AF"/>
    <a:srgbClr val="DC7D2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9385" autoAdjust="0"/>
  </p:normalViewPr>
  <p:slideViewPr>
    <p:cSldViewPr snapToGrid="0" snapToObjects="1" showGuides="1">
      <p:cViewPr varScale="1">
        <p:scale>
          <a:sx n="54" d="100"/>
          <a:sy n="54" d="100"/>
        </p:scale>
        <p:origin x="1664" y="40"/>
      </p:cViewPr>
      <p:guideLst>
        <p:guide orient="horz" pos="2160"/>
        <p:guide pos="287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110" d="100"/>
          <a:sy n="110" d="100"/>
        </p:scale>
        <p:origin x="-1656" y="302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E188A59E-FE67-3043-A00A-EF9E0FCBDE40}" type="slidenum">
              <a:rPr lang="en-US" smtClean="0"/>
              <a:t>‹#›</a:t>
            </a:fld>
            <a:endParaRPr lang="en-US" dirty="0"/>
          </a:p>
        </p:txBody>
      </p:sp>
    </p:spTree>
    <p:extLst>
      <p:ext uri="{BB962C8B-B14F-4D97-AF65-F5344CB8AC3E}">
        <p14:creationId xmlns:p14="http://schemas.microsoft.com/office/powerpoint/2010/main" val="7488722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6084599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050" kern="1200">
        <a:solidFill>
          <a:schemeClr val="tx1"/>
        </a:solidFill>
        <a:latin typeface="+mn-lt"/>
        <a:ea typeface="+mn-ea"/>
        <a:cs typeface="+mn-cs"/>
      </a:defRPr>
    </a:lvl2pPr>
    <a:lvl3pPr marL="914400" algn="l" defTabSz="457200" rtl="0" eaLnBrk="1" latinLnBrk="0" hangingPunct="1">
      <a:defRPr sz="1050" kern="1200">
        <a:solidFill>
          <a:schemeClr val="tx1"/>
        </a:solidFill>
        <a:latin typeface="+mn-lt"/>
        <a:ea typeface="+mn-ea"/>
        <a:cs typeface="+mn-cs"/>
      </a:defRPr>
    </a:lvl3pPr>
    <a:lvl4pPr marL="1371600" algn="l" defTabSz="457200" rtl="0" eaLnBrk="1" latinLnBrk="0" hangingPunct="1">
      <a:defRPr sz="1050" kern="1200">
        <a:solidFill>
          <a:schemeClr val="tx1"/>
        </a:solidFill>
        <a:latin typeface="+mn-lt"/>
        <a:ea typeface="+mn-ea"/>
        <a:cs typeface="+mn-cs"/>
      </a:defRPr>
    </a:lvl4pPr>
    <a:lvl5pPr marL="1828800" algn="l" defTabSz="457200" rtl="0" eaLnBrk="1" latinLnBrk="0" hangingPunct="1">
      <a:defRPr sz="105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educationendowmentfoundation.org.uk/education-evidence/guidance-reports/metacognition"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It’s not envisaged that this entire session would be covered in a single sitting – it can be broken down into different sections.</a:t>
            </a:r>
          </a:p>
          <a:p>
            <a:endParaRPr lang="en-GB" dirty="0"/>
          </a:p>
          <a:p>
            <a:endParaRPr lang="en-GB" dirty="0"/>
          </a:p>
        </p:txBody>
      </p:sp>
    </p:spTree>
    <p:extLst>
      <p:ext uri="{BB962C8B-B14F-4D97-AF65-F5344CB8AC3E}">
        <p14:creationId xmlns:p14="http://schemas.microsoft.com/office/powerpoint/2010/main" val="30918780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facilitator:</a:t>
            </a:r>
          </a:p>
          <a:p>
            <a:r>
              <a:rPr lang="en-GB" dirty="0"/>
              <a:t>A stylistic analysis puts language under the microscope – let’s bring the focus back to GCSE assessment and see what the examiner’s reports say about this type of close, word-level analysis.</a:t>
            </a:r>
          </a:p>
        </p:txBody>
      </p:sp>
    </p:spTree>
    <p:extLst>
      <p:ext uri="{BB962C8B-B14F-4D97-AF65-F5344CB8AC3E}">
        <p14:creationId xmlns:p14="http://schemas.microsoft.com/office/powerpoint/2010/main" val="24467531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Times New Roman" panose="02020603050405020304" pitchFamily="18" charset="0"/>
              </a:rPr>
              <a:t> </a:t>
            </a:r>
          </a:p>
        </p:txBody>
      </p:sp>
    </p:spTree>
    <p:extLst>
      <p:ext uri="{BB962C8B-B14F-4D97-AF65-F5344CB8AC3E}">
        <p14:creationId xmlns:p14="http://schemas.microsoft.com/office/powerpoint/2010/main" val="40087349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facilitator:</a:t>
            </a: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You could frame this as ‘two truths and a lie’ type plenary where colleagues identify two things ‘co-teachability’ is and two things it isn’t.</a:t>
            </a:r>
          </a:p>
          <a:p>
            <a:endParaRPr lang="en-GB" dirty="0"/>
          </a:p>
        </p:txBody>
      </p:sp>
    </p:spTree>
    <p:extLst>
      <p:ext uri="{BB962C8B-B14F-4D97-AF65-F5344CB8AC3E}">
        <p14:creationId xmlns:p14="http://schemas.microsoft.com/office/powerpoint/2010/main" val="26731211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facilitator:</a:t>
            </a:r>
          </a:p>
          <a:p>
            <a:r>
              <a:rPr lang="en-GB" dirty="0"/>
              <a:t>In the next two sections we’ll look at some practical ways in which you can foster/practise a stylistics/integrated </a:t>
            </a:r>
            <a:r>
              <a:rPr lang="en-GB" dirty="0" err="1"/>
              <a:t>lang</a:t>
            </a:r>
            <a:r>
              <a:rPr lang="en-GB" dirty="0"/>
              <a:t>-lit mindset in your classrooms with students. </a:t>
            </a:r>
          </a:p>
          <a:p>
            <a:r>
              <a:rPr lang="en-GB" dirty="0"/>
              <a:t>First exploring a stylistic approach to reading (taking the ideas in the article further) and, in the next section, exploring how this mind-set can be applied to their own writing.</a:t>
            </a:r>
          </a:p>
        </p:txBody>
      </p:sp>
    </p:spTree>
    <p:extLst>
      <p:ext uri="{BB962C8B-B14F-4D97-AF65-F5344CB8AC3E}">
        <p14:creationId xmlns:p14="http://schemas.microsoft.com/office/powerpoint/2010/main" val="8397538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comment is taken from the June 2019 Paper 2 report on the exam in relation to Question 2 – but it has much broader relevance.</a:t>
            </a:r>
          </a:p>
          <a:p>
            <a:r>
              <a:rPr lang="en-GB" dirty="0"/>
              <a:t>Discuss with colleagues.</a:t>
            </a:r>
          </a:p>
          <a:p>
            <a:endParaRPr lang="en-GB" dirty="0"/>
          </a:p>
          <a:p>
            <a:endParaRPr lang="en-GB" dirty="0"/>
          </a:p>
        </p:txBody>
      </p:sp>
    </p:spTree>
    <p:extLst>
      <p:ext uri="{BB962C8B-B14F-4D97-AF65-F5344CB8AC3E}">
        <p14:creationId xmlns:p14="http://schemas.microsoft.com/office/powerpoint/2010/main" val="9055324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7933672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facilitator:</a:t>
            </a:r>
          </a:p>
          <a:p>
            <a:endParaRPr lang="en-GB" dirty="0"/>
          </a:p>
          <a:p>
            <a:r>
              <a:rPr lang="en-GB" dirty="0"/>
              <a:t>Should colleagues wish to explore this further, two further examples are provided in the </a:t>
            </a:r>
            <a:r>
              <a:rPr lang="en-GB" i="1" dirty="0">
                <a:highlight>
                  <a:srgbClr val="FFFF00"/>
                </a:highlight>
              </a:rPr>
              <a:t>Handouts booklet </a:t>
            </a:r>
            <a:r>
              <a:rPr lang="en-GB" dirty="0">
                <a:highlight>
                  <a:srgbClr val="FFFF00"/>
                </a:highlight>
              </a:rPr>
              <a:t>using </a:t>
            </a:r>
            <a:r>
              <a:rPr lang="en-GB" i="1" dirty="0">
                <a:highlight>
                  <a:srgbClr val="FFFF00"/>
                </a:highlight>
              </a:rPr>
              <a:t>Romeo and Juliet </a:t>
            </a:r>
            <a:r>
              <a:rPr lang="en-GB" dirty="0">
                <a:highlight>
                  <a:srgbClr val="FFFF00"/>
                </a:highlight>
              </a:rPr>
              <a:t>and the poem </a:t>
            </a:r>
            <a:r>
              <a:rPr lang="en-GB" i="1" dirty="0">
                <a:highlight>
                  <a:srgbClr val="FFFF00"/>
                </a:highlight>
              </a:rPr>
              <a:t>Remains</a:t>
            </a:r>
            <a:r>
              <a:rPr lang="en-GB" dirty="0">
                <a:highlight>
                  <a:srgbClr val="FFFF00"/>
                </a:highlight>
              </a:rPr>
              <a:t> by Simon Armitage (see page 8) </a:t>
            </a:r>
            <a:endParaRPr lang="en-GB" dirty="0"/>
          </a:p>
        </p:txBody>
      </p:sp>
    </p:spTree>
    <p:extLst>
      <p:ext uri="{BB962C8B-B14F-4D97-AF65-F5344CB8AC3E}">
        <p14:creationId xmlns:p14="http://schemas.microsoft.com/office/powerpoint/2010/main" val="30329848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facilitator:</a:t>
            </a:r>
          </a:p>
          <a:p>
            <a:r>
              <a:rPr lang="en-GB" dirty="0"/>
              <a:t>Worth pausing on the third point: we often urge students to write about the effect(s) of a word/phrase/language feature, without spending sufficient time building a conceptual understanding of what writing about the effect of a word really means.</a:t>
            </a:r>
          </a:p>
          <a:p>
            <a:r>
              <a:rPr lang="en-GB" dirty="0"/>
              <a:t>Discuss with colleagues whether this is true (or not) for your team and how this gap could be addressed.</a:t>
            </a:r>
          </a:p>
          <a:p>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What does the thinking process in exploring the effects of writer’s language/methods involve?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endParaRPr lang="en-GB" dirty="0"/>
          </a:p>
          <a:p>
            <a:endParaRPr lang="en-GB" dirty="0"/>
          </a:p>
        </p:txBody>
      </p:sp>
    </p:spTree>
    <p:extLst>
      <p:ext uri="{BB962C8B-B14F-4D97-AF65-F5344CB8AC3E}">
        <p14:creationId xmlns:p14="http://schemas.microsoft.com/office/powerpoint/2010/main" val="28897787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facilitator: </a:t>
            </a:r>
          </a:p>
          <a:p>
            <a:r>
              <a:rPr lang="en-GB" dirty="0"/>
              <a:t>Having touched on how students can adopt a stylistics mindset when reading, we’ll now consider how this can improve the quality of students’ writing.</a:t>
            </a:r>
          </a:p>
          <a:p>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One of the underpinning beliefs of a stylistics approach to the study of language and literature is that when students become more critical of what they read, they become more conscious of their own writing process. By carefully and consciously considering their own language choices, they’ll enhance the quality and sophistication of their writing.</a:t>
            </a:r>
          </a:p>
          <a:p>
            <a:r>
              <a:rPr lang="en-GB" dirty="0"/>
              <a:t> </a:t>
            </a:r>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29275978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53201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Notes for facilitator:</a:t>
            </a:r>
          </a:p>
          <a:p>
            <a:pPr marL="0" indent="0">
              <a:buNone/>
            </a:pPr>
            <a:r>
              <a:rPr lang="en-GB" dirty="0"/>
              <a:t>Just an initial thinking/discussion point.</a:t>
            </a:r>
          </a:p>
          <a:p>
            <a:pPr marL="0" indent="0">
              <a:buNone/>
            </a:pPr>
            <a:r>
              <a:rPr lang="en-GB" dirty="0"/>
              <a:t>Could establish that they share common ground on the basis of assessment of:</a:t>
            </a:r>
          </a:p>
          <a:p>
            <a:pPr marL="171450" indent="-171450">
              <a:buFont typeface="Arial" panose="020B0604020202020204" pitchFamily="34" charset="0"/>
              <a:buChar char="•"/>
            </a:pPr>
            <a:r>
              <a:rPr lang="en-GB" dirty="0"/>
              <a:t>responses to parts of texts, extracts, whole texts and ‘unseen’ texts</a:t>
            </a:r>
          </a:p>
          <a:p>
            <a:pPr marL="171450" indent="-171450">
              <a:buFont typeface="Arial" panose="020B0604020202020204" pitchFamily="34" charset="0"/>
              <a:buChar char="•"/>
            </a:pPr>
            <a:r>
              <a:rPr lang="en-GB" dirty="0"/>
              <a:t>responses to texts spanning 19</a:t>
            </a:r>
            <a:r>
              <a:rPr lang="en-GB" baseline="30000" dirty="0"/>
              <a:t>th</a:t>
            </a:r>
            <a:r>
              <a:rPr lang="en-GB" dirty="0"/>
              <a:t>, 20</a:t>
            </a:r>
            <a:r>
              <a:rPr lang="en-GB" baseline="30000" dirty="0"/>
              <a:t>th</a:t>
            </a:r>
            <a:r>
              <a:rPr lang="en-GB" dirty="0"/>
              <a:t> and 21</a:t>
            </a:r>
            <a:r>
              <a:rPr lang="en-GB" baseline="30000" dirty="0"/>
              <a:t>st</a:t>
            </a:r>
            <a:r>
              <a:rPr lang="en-GB" dirty="0"/>
              <a:t> century </a:t>
            </a:r>
          </a:p>
          <a:p>
            <a:pPr marL="171450" indent="-171450">
              <a:buFont typeface="Arial" panose="020B0604020202020204" pitchFamily="34" charset="0"/>
              <a:buChar char="•"/>
            </a:pPr>
            <a:r>
              <a:rPr lang="en-GB" dirty="0"/>
              <a:t>extended, structured responses</a:t>
            </a:r>
          </a:p>
          <a:p>
            <a:pPr marL="171450" indent="-171450">
              <a:buFont typeface="Arial" panose="020B0604020202020204" pitchFamily="34" charset="0"/>
              <a:buChar char="•"/>
            </a:pPr>
            <a:r>
              <a:rPr lang="en-GB" dirty="0"/>
              <a:t>etc</a:t>
            </a:r>
          </a:p>
          <a:p>
            <a:endParaRPr lang="en-GB" dirty="0"/>
          </a:p>
        </p:txBody>
      </p:sp>
    </p:spTree>
    <p:extLst>
      <p:ext uri="{BB962C8B-B14F-4D97-AF65-F5344CB8AC3E}">
        <p14:creationId xmlns:p14="http://schemas.microsoft.com/office/powerpoint/2010/main" val="3516228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altLang="en-US" dirty="0"/>
              <a:t>Notes for facilitator:</a:t>
            </a:r>
          </a:p>
          <a:p>
            <a:pPr marL="0" marR="0" lvl="0" indent="0" algn="l" defTabSz="457200" rtl="0" eaLnBrk="1" fontAlgn="auto" latinLnBrk="0" hangingPunct="1">
              <a:lnSpc>
                <a:spcPct val="100000"/>
              </a:lnSpc>
              <a:spcBef>
                <a:spcPts val="0"/>
              </a:spcBef>
              <a:spcAft>
                <a:spcPts val="0"/>
              </a:spcAft>
              <a:buClrTx/>
              <a:buSzTx/>
              <a:buFontTx/>
              <a:buNone/>
              <a:tabLst/>
              <a:defRPr/>
            </a:pPr>
            <a:r>
              <a:rPr lang="en-GB" altLang="en-US" dirty="0"/>
              <a:t>This shows (rather than tells the reader about) Scrooge’s mean and stingy nature (at the beginning of the novel).</a:t>
            </a:r>
          </a:p>
          <a:p>
            <a:endParaRPr lang="en-GB" dirty="0"/>
          </a:p>
        </p:txBody>
      </p:sp>
    </p:spTree>
    <p:extLst>
      <p:ext uri="{BB962C8B-B14F-4D97-AF65-F5344CB8AC3E}">
        <p14:creationId xmlns:p14="http://schemas.microsoft.com/office/powerpoint/2010/main" val="9206355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facilitator:</a:t>
            </a:r>
          </a:p>
          <a:p>
            <a:r>
              <a:rPr lang="en-GB" dirty="0"/>
              <a:t>This serves as a cautionary note on the use of ‘wow’ words –  where using synonyms can be taken too far. It may sound impressive but comes across rather contrived and unconvincing. </a:t>
            </a:r>
          </a:p>
        </p:txBody>
      </p:sp>
    </p:spTree>
    <p:extLst>
      <p:ext uri="{BB962C8B-B14F-4D97-AF65-F5344CB8AC3E}">
        <p14:creationId xmlns:p14="http://schemas.microsoft.com/office/powerpoint/2010/main" val="6721460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46811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Notes for facilitator: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The above is a generally well-controlled piece of writing, but what isn’t clear is </a:t>
            </a:r>
            <a:r>
              <a:rPr lang="en-GB" i="1" dirty="0"/>
              <a:t>why</a:t>
            </a:r>
            <a:r>
              <a:rPr lang="en-GB" dirty="0"/>
              <a:t> the character is panicking, or </a:t>
            </a:r>
            <a:r>
              <a:rPr lang="en-GB" i="1" dirty="0"/>
              <a:t>how</a:t>
            </a:r>
            <a:r>
              <a:rPr lang="en-GB" dirty="0"/>
              <a:t> often it happens, or more developed ideas as to how the character feels.</a:t>
            </a:r>
          </a:p>
          <a:p>
            <a:endParaRPr lang="en-GB" dirty="0"/>
          </a:p>
        </p:txBody>
      </p:sp>
    </p:spTree>
    <p:extLst>
      <p:ext uri="{BB962C8B-B14F-4D97-AF65-F5344CB8AC3E}">
        <p14:creationId xmlns:p14="http://schemas.microsoft.com/office/powerpoint/2010/main" val="36138708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facilitator:</a:t>
            </a:r>
          </a:p>
          <a:p>
            <a:r>
              <a:rPr lang="en-GB" dirty="0"/>
              <a:t>After colleagues have considered how the piece of writing might be improved, encourage them to share ideas on how the piece could be improved.</a:t>
            </a:r>
          </a:p>
        </p:txBody>
      </p:sp>
    </p:spTree>
    <p:extLst>
      <p:ext uri="{BB962C8B-B14F-4D97-AF65-F5344CB8AC3E}">
        <p14:creationId xmlns:p14="http://schemas.microsoft.com/office/powerpoint/2010/main" val="18178370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rgbClr val="FF0000"/>
                </a:solidFill>
              </a:rPr>
              <a:t>Notes for facilitator:</a:t>
            </a:r>
          </a:p>
          <a:p>
            <a:r>
              <a:rPr lang="en-GB" dirty="0">
                <a:solidFill>
                  <a:srgbClr val="FF0000"/>
                </a:solidFill>
              </a:rPr>
              <a:t>To explore this further, look at the EEF guidance on Metacognition and Self -regulated Learning : </a:t>
            </a:r>
            <a:r>
              <a:rPr lang="en-GB" sz="1050" b="0" i="1" kern="1200" dirty="0">
                <a:solidFill>
                  <a:schemeClr val="tx1"/>
                </a:solidFill>
                <a:effectLst/>
                <a:latin typeface="+mn-lt"/>
                <a:ea typeface="+mn-ea"/>
                <a:cs typeface="+mn-cs"/>
              </a:rPr>
              <a:t>Evidence suggests the use of ​‘metacognitive strategies’ – which get pupils to think about their own learning – can be worth the equivalent of an additional +7 months’ progress when used well  </a:t>
            </a:r>
            <a:r>
              <a:rPr lang="en-GB" dirty="0">
                <a:hlinkClick r:id="rId3"/>
              </a:rPr>
              <a:t>Metacognition and Self-regulated Learning | EEF (educationendowmentfoundation.org.uk)</a:t>
            </a:r>
            <a:endParaRPr lang="en-GB" dirty="0"/>
          </a:p>
          <a:p>
            <a:endParaRPr lang="en-GB" i="1" dirty="0">
              <a:solidFill>
                <a:srgbClr val="FF0000"/>
              </a:solidFill>
            </a:endParaRPr>
          </a:p>
        </p:txBody>
      </p:sp>
    </p:spTree>
    <p:extLst>
      <p:ext uri="{BB962C8B-B14F-4D97-AF65-F5344CB8AC3E}">
        <p14:creationId xmlns:p14="http://schemas.microsoft.com/office/powerpoint/2010/main" val="28026450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facilitator:</a:t>
            </a:r>
          </a:p>
          <a:p>
            <a:r>
              <a:rPr lang="en-GB" dirty="0"/>
              <a:t>The previous two sections have started to explore the opportunities for integrating the teaching of Language and Literature, looking more closely at processes of reading and writing.</a:t>
            </a:r>
          </a:p>
          <a:p>
            <a:r>
              <a:rPr lang="en-GB" dirty="0"/>
              <a:t>This diagram illustrates the interconnected nature of skills – allude to educationalist James Britton’s often quoted ‘Reading and writing float on a sea of talk’ – important not to overlook the role of talk in teaching and learning.</a:t>
            </a:r>
          </a:p>
          <a:p>
            <a:endParaRPr lang="en-GB" dirty="0"/>
          </a:p>
          <a:p>
            <a:r>
              <a:rPr lang="en-GB" dirty="0"/>
              <a:t>To explore the role of talk in the classroom further, see essay provided in </a:t>
            </a:r>
            <a:r>
              <a:rPr lang="en-GB" i="1" dirty="0"/>
              <a:t>Handouts booklet </a:t>
            </a:r>
            <a:r>
              <a:rPr lang="en-GB" dirty="0"/>
              <a:t>page 12.</a:t>
            </a:r>
          </a:p>
          <a:p>
            <a:endParaRPr lang="en-GB" dirty="0"/>
          </a:p>
          <a:p>
            <a:endParaRPr lang="en-GB" dirty="0"/>
          </a:p>
          <a:p>
            <a:endParaRPr lang="en-GB" dirty="0"/>
          </a:p>
        </p:txBody>
      </p:sp>
    </p:spTree>
    <p:extLst>
      <p:ext uri="{BB962C8B-B14F-4D97-AF65-F5344CB8AC3E}">
        <p14:creationId xmlns:p14="http://schemas.microsoft.com/office/powerpoint/2010/main" val="36071550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526846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facilitator: </a:t>
            </a:r>
          </a:p>
          <a:p>
            <a:r>
              <a:rPr lang="en-GB" dirty="0"/>
              <a:t>So far, we ‘ve considered some practical strategies/approaches on a more micro-level to teaching English in an integrated way. We’re now turning to consider the bigger (‘macro’) picture.</a:t>
            </a:r>
          </a:p>
          <a:p>
            <a:endParaRPr lang="en-GB" dirty="0"/>
          </a:p>
        </p:txBody>
      </p:sp>
    </p:spTree>
    <p:extLst>
      <p:ext uri="{BB962C8B-B14F-4D97-AF65-F5344CB8AC3E}">
        <p14:creationId xmlns:p14="http://schemas.microsoft.com/office/powerpoint/2010/main" val="25564927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facilitator:</a:t>
            </a:r>
          </a:p>
          <a:p>
            <a:r>
              <a:rPr lang="en-GB" dirty="0"/>
              <a:t>This isn’t to suggest that one approach is necessarily better than the other, or that there isn’t a place for both methods,  nor is it the role of the exam board to prescribe any particular approach – this is just to open up the discussion </a:t>
            </a:r>
          </a:p>
          <a:p>
            <a:endParaRPr lang="en-GB" dirty="0"/>
          </a:p>
          <a:p>
            <a:r>
              <a:rPr lang="en-GB" dirty="0"/>
              <a:t>There’s an opportunity here to evaluate your curriculum framework. How does what you are teaching (and when) build on what’s happened before and prepare for what’s next?</a:t>
            </a:r>
          </a:p>
          <a:p>
            <a:endParaRPr lang="en-GB" dirty="0"/>
          </a:p>
          <a:p>
            <a:endParaRPr lang="en-GB" dirty="0"/>
          </a:p>
          <a:p>
            <a:endParaRPr lang="en-GB" dirty="0"/>
          </a:p>
        </p:txBody>
      </p:sp>
    </p:spTree>
    <p:extLst>
      <p:ext uri="{BB962C8B-B14F-4D97-AF65-F5344CB8AC3E}">
        <p14:creationId xmlns:p14="http://schemas.microsoft.com/office/powerpoint/2010/main" val="2948125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Notes for facilitator:</a:t>
            </a:r>
          </a:p>
          <a:p>
            <a:r>
              <a:rPr lang="en-GB" dirty="0"/>
              <a:t>This is by no means an exhaustive list – looking at the AOs is only a starting point.</a:t>
            </a:r>
          </a:p>
          <a:p>
            <a:endParaRPr lang="en-GB" dirty="0"/>
          </a:p>
          <a:p>
            <a:r>
              <a:rPr lang="en-GB" dirty="0"/>
              <a:t>Questions you might explore in feeding back on the activity:</a:t>
            </a:r>
          </a:p>
          <a:p>
            <a:pPr marL="171450" indent="-171450">
              <a:buFont typeface="Arial" panose="020B0604020202020204" pitchFamily="34" charset="0"/>
              <a:buChar char="•"/>
            </a:pPr>
            <a:r>
              <a:rPr lang="en-GB" dirty="0"/>
              <a:t>Do/should the AOs define the subject?</a:t>
            </a:r>
          </a:p>
          <a:p>
            <a:pPr marL="171450" indent="-171450">
              <a:buFont typeface="Arial" panose="020B0604020202020204" pitchFamily="34" charset="0"/>
              <a:buChar char="•"/>
            </a:pPr>
            <a:r>
              <a:rPr lang="en-GB" dirty="0"/>
              <a:t>If not, what is missing?</a:t>
            </a:r>
          </a:p>
          <a:p>
            <a:pPr marL="171450" indent="-171450">
              <a:buFont typeface="Arial" panose="020B0604020202020204" pitchFamily="34" charset="0"/>
              <a:buChar char="•"/>
            </a:pPr>
            <a:r>
              <a:rPr lang="en-GB" dirty="0"/>
              <a:t>Where does the role of talk factor in with this? </a:t>
            </a: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40735216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862467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facilitator:</a:t>
            </a:r>
          </a:p>
          <a:p>
            <a:r>
              <a:rPr lang="en-GB" sz="1050" kern="1200" dirty="0">
                <a:solidFill>
                  <a:schemeClr val="tx1"/>
                </a:solidFill>
                <a:effectLst/>
                <a:latin typeface="+mn-lt"/>
                <a:ea typeface="+mn-ea"/>
                <a:cs typeface="+mn-cs"/>
              </a:rPr>
              <a:t>As a department/group, consider the ‘big questions’ in the texts you teach for GCSE English Literature. Do any themes emerge? Are there opportunities to make connections across texts? How might these ‘big questions’ be used as a springboard for curriculum planning?</a:t>
            </a:r>
            <a:endParaRPr lang="en-GB" dirty="0"/>
          </a:p>
        </p:txBody>
      </p:sp>
    </p:spTree>
    <p:extLst>
      <p:ext uri="{BB962C8B-B14F-4D97-AF65-F5344CB8AC3E}">
        <p14:creationId xmlns:p14="http://schemas.microsoft.com/office/powerpoint/2010/main" val="34740819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Just for reference</a:t>
            </a:r>
          </a:p>
        </p:txBody>
      </p:sp>
    </p:spTree>
    <p:extLst>
      <p:ext uri="{BB962C8B-B14F-4D97-AF65-F5344CB8AC3E}">
        <p14:creationId xmlns:p14="http://schemas.microsoft.com/office/powerpoint/2010/main" val="3408141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facilitator:</a:t>
            </a:r>
          </a:p>
          <a:p>
            <a:r>
              <a:rPr lang="en-GB" dirty="0"/>
              <a:t>A worked example, using </a:t>
            </a:r>
            <a:r>
              <a:rPr lang="en-GB" i="1" dirty="0"/>
              <a:t>The History Boys </a:t>
            </a:r>
            <a:r>
              <a:rPr lang="en-GB" dirty="0"/>
              <a:t>is provided on page 11 of </a:t>
            </a:r>
            <a:r>
              <a:rPr lang="en-GB" i="1" dirty="0"/>
              <a:t>Handouts booklet </a:t>
            </a:r>
            <a:r>
              <a:rPr lang="en-GB" dirty="0"/>
              <a:t>for reference. </a:t>
            </a:r>
          </a:p>
        </p:txBody>
      </p:sp>
    </p:spTree>
    <p:extLst>
      <p:ext uri="{BB962C8B-B14F-4D97-AF65-F5344CB8AC3E}">
        <p14:creationId xmlns:p14="http://schemas.microsoft.com/office/powerpoint/2010/main" val="26653069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095174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US"/>
          </a:p>
        </p:txBody>
      </p:sp>
      <p:sp>
        <p:nvSpPr>
          <p:cNvPr id="5" name="Date Placeholder 4"/>
          <p:cNvSpPr>
            <a:spLocks noGrp="1"/>
          </p:cNvSpPr>
          <p:nvPr>
            <p:ph type="dt" idx="11"/>
          </p:nvPr>
        </p:nvSpPr>
        <p:spPr/>
        <p:txBody>
          <a:bodyPr/>
          <a:lstStyle/>
          <a:p>
            <a:fld id="{376355D0-99CA-4590-B981-177F5FDA0567}" type="datetime1">
              <a:rPr lang="en-US" smtClean="0"/>
              <a:t>10/19/2021</a:t>
            </a:fld>
            <a:endParaRPr lang="en-US"/>
          </a:p>
        </p:txBody>
      </p:sp>
      <p:sp>
        <p:nvSpPr>
          <p:cNvPr id="6" name="Footer Placeholder 5"/>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D3A5C70C-4F3D-A24C-BE6B-90E4410CB343}" type="slidenum">
              <a:rPr lang="en-US" smtClean="0"/>
              <a:t>53</a:t>
            </a:fld>
            <a:endParaRPr lang="en-US"/>
          </a:p>
        </p:txBody>
      </p:sp>
    </p:spTree>
    <p:extLst>
      <p:ext uri="{BB962C8B-B14F-4D97-AF65-F5344CB8AC3E}">
        <p14:creationId xmlns:p14="http://schemas.microsoft.com/office/powerpoint/2010/main" val="37903028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2"/>
        <p:cNvGrpSpPr/>
        <p:nvPr/>
      </p:nvGrpSpPr>
      <p:grpSpPr>
        <a:xfrm>
          <a:off x="0" y="0"/>
          <a:ext cx="0" cy="0"/>
          <a:chOff x="0" y="0"/>
          <a:chExt cx="0" cy="0"/>
        </a:xfrm>
      </p:grpSpPr>
      <p:sp>
        <p:nvSpPr>
          <p:cNvPr id="583" name="Google Shape;583;p30:notes"/>
          <p:cNvSpPr txBox="1">
            <a:spLocks noGrp="1"/>
          </p:cNvSpPr>
          <p:nvPr>
            <p:ph type="body" idx="1"/>
          </p:nvPr>
        </p:nvSpPr>
        <p:spPr>
          <a:xfrm>
            <a:off x="688817" y="4760398"/>
            <a:ext cx="5510530" cy="4509849"/>
          </a:xfrm>
          <a:prstGeom prst="rect">
            <a:avLst/>
          </a:prstGeom>
          <a:noFill/>
          <a:ln>
            <a:noFill/>
          </a:ln>
        </p:spPr>
        <p:txBody>
          <a:bodyPr spcFirstLastPara="1" wrap="square" lIns="92300" tIns="46150" rIns="92300" bIns="46150" anchor="t" anchorCtr="0">
            <a:noAutofit/>
          </a:bodyPr>
          <a:lstStyle/>
          <a:p>
            <a:pPr marL="0" lvl="0" indent="0" algn="l" rtl="0">
              <a:lnSpc>
                <a:spcPct val="100000"/>
              </a:lnSpc>
              <a:spcBef>
                <a:spcPts val="0"/>
              </a:spcBef>
              <a:spcAft>
                <a:spcPts val="0"/>
              </a:spcAft>
              <a:buSzPts val="1400"/>
              <a:buNone/>
            </a:pPr>
            <a:endParaRPr/>
          </a:p>
        </p:txBody>
      </p:sp>
      <p:sp>
        <p:nvSpPr>
          <p:cNvPr id="584" name="Google Shape;584;p30:notes"/>
          <p:cNvSpPr>
            <a:spLocks noGrp="1" noRot="1" noChangeAspect="1"/>
          </p:cNvSpPr>
          <p:nvPr>
            <p:ph type="sldImg" idx="2"/>
          </p:nvPr>
        </p:nvSpPr>
        <p:spPr>
          <a:xfrm>
            <a:off x="938213" y="752475"/>
            <a:ext cx="5011737" cy="37576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p31:notes"/>
          <p:cNvSpPr txBox="1">
            <a:spLocks noGrp="1"/>
          </p:cNvSpPr>
          <p:nvPr>
            <p:ph type="body" idx="1"/>
          </p:nvPr>
        </p:nvSpPr>
        <p:spPr>
          <a:xfrm>
            <a:off x="688817" y="4760398"/>
            <a:ext cx="5510530" cy="4509849"/>
          </a:xfrm>
          <a:prstGeom prst="rect">
            <a:avLst/>
          </a:prstGeom>
          <a:noFill/>
          <a:ln>
            <a:noFill/>
          </a:ln>
        </p:spPr>
        <p:txBody>
          <a:bodyPr spcFirstLastPara="1" wrap="square" lIns="92300" tIns="46150" rIns="92300" bIns="46150" anchor="t" anchorCtr="0">
            <a:noAutofit/>
          </a:bodyPr>
          <a:lstStyle/>
          <a:p>
            <a:pPr marL="0" lvl="0" indent="0" algn="l" rtl="0">
              <a:lnSpc>
                <a:spcPct val="100000"/>
              </a:lnSpc>
              <a:spcBef>
                <a:spcPts val="0"/>
              </a:spcBef>
              <a:spcAft>
                <a:spcPts val="0"/>
              </a:spcAft>
              <a:buSzPts val="1400"/>
              <a:buNone/>
            </a:pPr>
            <a:endParaRPr dirty="0"/>
          </a:p>
        </p:txBody>
      </p:sp>
      <p:sp>
        <p:nvSpPr>
          <p:cNvPr id="592" name="Google Shape;592;p31:notes"/>
          <p:cNvSpPr>
            <a:spLocks noGrp="1" noRot="1" noChangeAspect="1"/>
          </p:cNvSpPr>
          <p:nvPr>
            <p:ph type="sldImg" idx="2"/>
          </p:nvPr>
        </p:nvSpPr>
        <p:spPr>
          <a:xfrm>
            <a:off x="938213" y="752475"/>
            <a:ext cx="5011737" cy="37576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Notes for facilitator:</a:t>
            </a:r>
          </a:p>
          <a:p>
            <a:r>
              <a:rPr lang="en-GB" dirty="0"/>
              <a:t>Will return to curriculum planning later in the session (Section 4: Planning an integrated English curriculum)</a:t>
            </a:r>
          </a:p>
          <a:p>
            <a:endParaRPr lang="en-GB" dirty="0"/>
          </a:p>
        </p:txBody>
      </p:sp>
    </p:spTree>
    <p:extLst>
      <p:ext uri="{BB962C8B-B14F-4D97-AF65-F5344CB8AC3E}">
        <p14:creationId xmlns:p14="http://schemas.microsoft.com/office/powerpoint/2010/main" val="103928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(Answers are provided in the appendix in the </a:t>
            </a:r>
            <a:r>
              <a:rPr lang="en-GB" i="1" dirty="0"/>
              <a:t>Handouts booklet</a:t>
            </a:r>
            <a:r>
              <a:rPr lang="en-GB" dirty="0"/>
              <a:t>)</a:t>
            </a:r>
          </a:p>
        </p:txBody>
      </p:sp>
    </p:spTree>
    <p:extLst>
      <p:ext uri="{BB962C8B-B14F-4D97-AF65-F5344CB8AC3E}">
        <p14:creationId xmlns:p14="http://schemas.microsoft.com/office/powerpoint/2010/main" val="1068254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Notes for facilitator:</a:t>
            </a:r>
          </a:p>
          <a:p>
            <a:r>
              <a:rPr lang="en-GB" dirty="0"/>
              <a:t>Pause for colleagues to share their reflections on the activity.</a:t>
            </a:r>
          </a:p>
          <a:p>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mn-ea"/>
                <a:cs typeface="+mn-cs"/>
              </a:rPr>
              <a:t>Some of the comments are easier to categorise than others – this difficulty in identifying whether it’s extracted from a Language/Literature report reinforces the co-teachable nature of English, </a:t>
            </a:r>
            <a:r>
              <a:rPr lang="en-GB" sz="1050" kern="1200" dirty="0" err="1">
                <a:solidFill>
                  <a:schemeClr val="tx1"/>
                </a:solidFill>
                <a:effectLst/>
                <a:latin typeface="+mn-lt"/>
                <a:ea typeface="+mn-ea"/>
                <a:cs typeface="+mn-cs"/>
              </a:rPr>
              <a:t>ie</a:t>
            </a:r>
            <a:r>
              <a:rPr lang="en-GB" sz="1050" kern="1200" dirty="0">
                <a:solidFill>
                  <a:schemeClr val="tx1"/>
                </a:solidFill>
                <a:effectLst/>
                <a:latin typeface="+mn-lt"/>
                <a:ea typeface="+mn-ea"/>
                <a:cs typeface="+mn-cs"/>
              </a:rPr>
              <a:t> there are times when the subjects are distinct but also occasions when they are not, or need not be, separated.</a:t>
            </a:r>
          </a:p>
          <a:p>
            <a:endParaRPr lang="en-GB" dirty="0"/>
          </a:p>
        </p:txBody>
      </p:sp>
    </p:spTree>
    <p:extLst>
      <p:ext uri="{BB962C8B-B14F-4D97-AF65-F5344CB8AC3E}">
        <p14:creationId xmlns:p14="http://schemas.microsoft.com/office/powerpoint/2010/main" val="4076474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128669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73600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1804357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Copyright © AQA and its licensors. All rights reserved.</a:t>
            </a:r>
          </a:p>
        </p:txBody>
      </p:sp>
      <p:sp>
        <p:nvSpPr>
          <p:cNvPr id="6" name="Slide Number Placeholder 5"/>
          <p:cNvSpPr>
            <a:spLocks noGrp="1"/>
          </p:cNvSpPr>
          <p:nvPr>
            <p:ph type="sldNum" sz="quarter" idx="12"/>
          </p:nvPr>
        </p:nvSpPr>
        <p:spPr/>
        <p:txBody>
          <a:bodyPr/>
          <a:lstStyle/>
          <a:p>
            <a:fld id="{EB78EB54-88C8-41C5-A161-55B52D78B4ED}" type="slidenum">
              <a:rPr lang="en-GB" smtClean="0"/>
              <a:t>‹#›</a:t>
            </a:fld>
            <a:endParaRPr lang="en-GB"/>
          </a:p>
        </p:txBody>
      </p:sp>
    </p:spTree>
    <p:extLst>
      <p:ext uri="{BB962C8B-B14F-4D97-AF65-F5344CB8AC3E}">
        <p14:creationId xmlns:p14="http://schemas.microsoft.com/office/powerpoint/2010/main" val="652083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Copyright © AQA and its licensors. All rights reserved.</a:t>
            </a:r>
          </a:p>
        </p:txBody>
      </p:sp>
      <p:sp>
        <p:nvSpPr>
          <p:cNvPr id="6" name="Slide Number Placeholder 5"/>
          <p:cNvSpPr>
            <a:spLocks noGrp="1"/>
          </p:cNvSpPr>
          <p:nvPr>
            <p:ph type="sldNum" sz="quarter" idx="12"/>
          </p:nvPr>
        </p:nvSpPr>
        <p:spPr/>
        <p:txBody>
          <a:bodyPr/>
          <a:lstStyle/>
          <a:p>
            <a:fld id="{EB78EB54-88C8-41C5-A161-55B52D78B4ED}" type="slidenum">
              <a:rPr lang="en-GB" smtClean="0"/>
              <a:t>‹#›</a:t>
            </a:fld>
            <a:endParaRPr lang="en-GB"/>
          </a:p>
        </p:txBody>
      </p:sp>
    </p:spTree>
    <p:extLst>
      <p:ext uri="{BB962C8B-B14F-4D97-AF65-F5344CB8AC3E}">
        <p14:creationId xmlns:p14="http://schemas.microsoft.com/office/powerpoint/2010/main" val="3071674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Copyright © AQA and its licensors. All rights reserved.</a:t>
            </a:r>
          </a:p>
        </p:txBody>
      </p:sp>
      <p:sp>
        <p:nvSpPr>
          <p:cNvPr id="6" name="Slide Number Placeholder 5"/>
          <p:cNvSpPr>
            <a:spLocks noGrp="1"/>
          </p:cNvSpPr>
          <p:nvPr>
            <p:ph type="sldNum" sz="quarter" idx="12"/>
          </p:nvPr>
        </p:nvSpPr>
        <p:spPr/>
        <p:txBody>
          <a:bodyPr/>
          <a:lstStyle/>
          <a:p>
            <a:fld id="{EB78EB54-88C8-41C5-A161-55B52D78B4ED}" type="slidenum">
              <a:rPr lang="en-GB" smtClean="0"/>
              <a:t>‹#›</a:t>
            </a:fld>
            <a:endParaRPr lang="en-GB"/>
          </a:p>
        </p:txBody>
      </p:sp>
    </p:spTree>
    <p:extLst>
      <p:ext uri="{BB962C8B-B14F-4D97-AF65-F5344CB8AC3E}">
        <p14:creationId xmlns:p14="http://schemas.microsoft.com/office/powerpoint/2010/main" val="124407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endParaRPr lang="en-GB"/>
          </a:p>
        </p:txBody>
      </p:sp>
      <p:sp>
        <p:nvSpPr>
          <p:cNvPr id="4" name="Footer Placeholder 3"/>
          <p:cNvSpPr>
            <a:spLocks noGrp="1"/>
          </p:cNvSpPr>
          <p:nvPr>
            <p:ph type="ftr" sz="quarter" idx="11"/>
          </p:nvPr>
        </p:nvSpPr>
        <p:spPr/>
        <p:txBody>
          <a:bodyPr/>
          <a:lstStyle/>
          <a:p>
            <a:r>
              <a:rPr lang="en-GB"/>
              <a:t>Copyright © AQA and its licensors. All rights reserved.</a:t>
            </a:r>
          </a:p>
        </p:txBody>
      </p:sp>
      <p:sp>
        <p:nvSpPr>
          <p:cNvPr id="5" name="Slide Number Placeholder 4"/>
          <p:cNvSpPr>
            <a:spLocks noGrp="1"/>
          </p:cNvSpPr>
          <p:nvPr>
            <p:ph type="sldNum" sz="quarter" idx="12"/>
          </p:nvPr>
        </p:nvSpPr>
        <p:spPr/>
        <p:txBody>
          <a:bodyPr/>
          <a:lstStyle/>
          <a:p>
            <a:fld id="{EB78EB54-88C8-41C5-A161-55B52D78B4ED}" type="slidenum">
              <a:rPr lang="en-GB" smtClean="0"/>
              <a:t>‹#›</a:t>
            </a:fld>
            <a:endParaRPr lang="en-GB"/>
          </a:p>
        </p:txBody>
      </p:sp>
    </p:spTree>
    <p:extLst>
      <p:ext uri="{BB962C8B-B14F-4D97-AF65-F5344CB8AC3E}">
        <p14:creationId xmlns:p14="http://schemas.microsoft.com/office/powerpoint/2010/main" val="33574879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useBgFill="1">
        <p:nvSpPr>
          <p:cNvPr id="12" name="Rectangle 11"/>
          <p:cNvSpPr/>
          <p:nvPr userDrawn="1"/>
        </p:nvSpPr>
        <p:spPr>
          <a:xfrm>
            <a:off x="4153" y="6246646"/>
            <a:ext cx="8796168" cy="165738"/>
          </a:xfrm>
          <a:prstGeom prst="rect">
            <a:avLst/>
          </a:prstGeom>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useBgFill="1">
        <p:nvSpPr>
          <p:cNvPr id="9" name="Rectangle 8"/>
          <p:cNvSpPr/>
          <p:nvPr userDrawn="1"/>
        </p:nvSpPr>
        <p:spPr>
          <a:xfrm>
            <a:off x="0" y="892053"/>
            <a:ext cx="8796168" cy="165738"/>
          </a:xfrm>
          <a:prstGeom prst="rect">
            <a:avLst/>
          </a:prstGeom>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ctrTitle" hasCustomPrompt="1"/>
          </p:nvPr>
        </p:nvSpPr>
        <p:spPr>
          <a:xfrm>
            <a:off x="540000" y="1303334"/>
            <a:ext cx="7284158" cy="968675"/>
          </a:xfrm>
        </p:spPr>
        <p:txBody>
          <a:bodyPr lIns="0" tIns="0" rIns="0" bIns="0" anchor="t" anchorCtr="0">
            <a:noAutofit/>
          </a:bodyPr>
          <a:lstStyle>
            <a:lvl1pPr algn="l">
              <a:lnSpc>
                <a:spcPts val="3800"/>
              </a:lnSpc>
              <a:defRPr sz="2800" baseline="0">
                <a:solidFill>
                  <a:schemeClr val="tx2"/>
                </a:solidFill>
                <a:latin typeface="AQA Chevin Pro Light"/>
              </a:defRPr>
            </a:lvl1pPr>
          </a:lstStyle>
          <a:p>
            <a:r>
              <a:rPr lang="en-US" dirty="0"/>
              <a:t>Course Title (Level and Subject)</a:t>
            </a:r>
          </a:p>
        </p:txBody>
      </p:sp>
      <p:sp>
        <p:nvSpPr>
          <p:cNvPr id="3" name="Subtitle 2"/>
          <p:cNvSpPr>
            <a:spLocks noGrp="1"/>
          </p:cNvSpPr>
          <p:nvPr>
            <p:ph type="subTitle" idx="1" hasCustomPrompt="1"/>
          </p:nvPr>
        </p:nvSpPr>
        <p:spPr>
          <a:xfrm>
            <a:off x="540000" y="2981915"/>
            <a:ext cx="4114551" cy="378312"/>
          </a:xfrm>
        </p:spPr>
        <p:txBody>
          <a:bodyPr lIns="0" tIns="0" rIns="0" bIns="0">
            <a:noAutofit/>
          </a:bodyPr>
          <a:lstStyle>
            <a:lvl1pPr marL="0" indent="0" algn="l">
              <a:lnSpc>
                <a:spcPts val="2600"/>
              </a:lnSpc>
              <a:buNone/>
              <a:defRPr sz="2400" b="0" i="0">
                <a:solidFill>
                  <a:schemeClr val="tx2"/>
                </a:solidFill>
                <a:latin typeface="AQA Chevin Pro Light"/>
                <a:cs typeface="AQA Chevin Pro Ligh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Presented by</a:t>
            </a:r>
            <a:br>
              <a:rPr lang="en-US" dirty="0"/>
            </a:br>
            <a:endParaRPr lang="en-US" dirty="0"/>
          </a:p>
        </p:txBody>
      </p:sp>
      <p:sp>
        <p:nvSpPr>
          <p:cNvPr id="5" name="Footer Placeholder 4"/>
          <p:cNvSpPr>
            <a:spLocks noGrp="1"/>
          </p:cNvSpPr>
          <p:nvPr>
            <p:ph type="ftr" sz="quarter" idx="11"/>
          </p:nvPr>
        </p:nvSpPr>
        <p:spPr>
          <a:xfrm>
            <a:off x="1976439" y="6458400"/>
            <a:ext cx="2678112" cy="241300"/>
          </a:xfrm>
        </p:spPr>
        <p:txBody>
          <a:bodyPr lIns="0" tIns="0" rIns="0" bIns="0" anchor="t" anchorCtr="0"/>
          <a:lstStyle>
            <a:lvl1pPr algn="r">
              <a:lnSpc>
                <a:spcPts val="1000"/>
              </a:lnSpc>
              <a:defRPr sz="800">
                <a:solidFill>
                  <a:schemeClr val="tx1"/>
                </a:solidFill>
              </a:defRPr>
            </a:lvl1pPr>
          </a:lstStyle>
          <a:p>
            <a:r>
              <a:rPr lang="en-US" dirty="0">
                <a:solidFill>
                  <a:srgbClr val="4B4B4B"/>
                </a:solidFill>
              </a:rPr>
              <a:t>Copyright © AQA and its licensors. All rights reserved.</a:t>
            </a:r>
          </a:p>
        </p:txBody>
      </p:sp>
      <p:cxnSp>
        <p:nvCxnSpPr>
          <p:cNvPr id="10" name="Straight Connector 9"/>
          <p:cNvCxnSpPr/>
          <p:nvPr userDrawn="1"/>
        </p:nvCxnSpPr>
        <p:spPr>
          <a:xfrm>
            <a:off x="0" y="1191693"/>
            <a:ext cx="4645025" cy="0"/>
          </a:xfrm>
          <a:prstGeom prst="line">
            <a:avLst/>
          </a:prstGeom>
          <a:ln w="7620" cap="rnd">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0" y="2433050"/>
            <a:ext cx="4645025" cy="0"/>
          </a:xfrm>
          <a:prstGeom prst="line">
            <a:avLst/>
          </a:prstGeom>
          <a:ln w="38100" cap="rnd">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a:off x="0" y="6356350"/>
            <a:ext cx="8585200" cy="0"/>
          </a:xfrm>
          <a:prstGeom prst="line">
            <a:avLst/>
          </a:prstGeom>
          <a:ln w="7620" cap="rnd">
            <a:solidFill>
              <a:schemeClr val="tx2"/>
            </a:solidFill>
          </a:ln>
          <a:effectLst/>
        </p:spPr>
        <p:style>
          <a:lnRef idx="2">
            <a:schemeClr val="accent1"/>
          </a:lnRef>
          <a:fillRef idx="0">
            <a:schemeClr val="accent1"/>
          </a:fillRef>
          <a:effectRef idx="1">
            <a:schemeClr val="accent1"/>
          </a:effectRef>
          <a:fontRef idx="minor">
            <a:schemeClr val="tx1"/>
          </a:fontRef>
        </p:style>
      </p:cxnSp>
      <p:pic>
        <p:nvPicPr>
          <p:cNvPr id="7" name="Picture 6" descr="AQA_New_logo_no_strapline_RGB_1.5cm_deep.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750" y="278675"/>
            <a:ext cx="1618488" cy="557784"/>
          </a:xfrm>
          <a:prstGeom prst="rect">
            <a:avLst/>
          </a:prstGeom>
        </p:spPr>
      </p:pic>
      <p:sp useBgFill="1">
        <p:nvSpPr>
          <p:cNvPr id="4" name="TextBox 3"/>
          <p:cNvSpPr txBox="1"/>
          <p:nvPr userDrawn="1"/>
        </p:nvSpPr>
        <p:spPr>
          <a:xfrm>
            <a:off x="7824158" y="6444249"/>
            <a:ext cx="854016" cy="369332"/>
          </a:xfrm>
          <a:prstGeom prst="rect">
            <a:avLst/>
          </a:prstGeom>
        </p:spPr>
        <p:txBody>
          <a:bodyPr wrap="square" rtlCol="0">
            <a:spAutoFit/>
          </a:bodyPr>
          <a:lstStyle/>
          <a:p>
            <a:endParaRPr lang="en-GB" dirty="0">
              <a:solidFill>
                <a:srgbClr val="4B4B4B"/>
              </a:solidFill>
            </a:endParaRPr>
          </a:p>
        </p:txBody>
      </p:sp>
    </p:spTree>
    <p:extLst>
      <p:ext uri="{BB962C8B-B14F-4D97-AF65-F5344CB8AC3E}">
        <p14:creationId xmlns:p14="http://schemas.microsoft.com/office/powerpoint/2010/main" val="3123481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s">
    <p:bg>
      <p:bgPr>
        <a:solidFill>
          <a:schemeClr val="tx1">
            <a:alpha val="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2"/>
                </a:solidFill>
                <a:latin typeface="+mn-lt"/>
              </a:defRPr>
            </a:lvl1pPr>
          </a:lstStyle>
          <a:p>
            <a:r>
              <a:rPr lang="en-US" dirty="0"/>
              <a:t>Contents</a:t>
            </a:r>
          </a:p>
        </p:txBody>
      </p:sp>
      <p:sp>
        <p:nvSpPr>
          <p:cNvPr id="4" name="Footer Placeholder 3"/>
          <p:cNvSpPr>
            <a:spLocks noGrp="1"/>
          </p:cNvSpPr>
          <p:nvPr>
            <p:ph type="ftr" sz="quarter" idx="11"/>
          </p:nvPr>
        </p:nvSpPr>
        <p:spPr/>
        <p:txBody>
          <a:bodyPr/>
          <a:lstStyle>
            <a:lvl1pPr>
              <a:lnSpc>
                <a:spcPts val="1000"/>
              </a:lnSpc>
              <a:defRPr>
                <a:solidFill>
                  <a:schemeClr val="bg1"/>
                </a:solidFill>
              </a:defRPr>
            </a:lvl1pPr>
          </a:lstStyle>
          <a:p>
            <a:r>
              <a:rPr lang="en-US" dirty="0">
                <a:solidFill>
                  <a:srgbClr val="4B4B4B"/>
                </a:solidFill>
              </a:rPr>
              <a:t>Copyright © AQA and its licensors. All rights reserved.</a:t>
            </a:r>
          </a:p>
        </p:txBody>
      </p:sp>
      <p:sp>
        <p:nvSpPr>
          <p:cNvPr id="12" name="Content Placeholder 2"/>
          <p:cNvSpPr>
            <a:spLocks noGrp="1"/>
          </p:cNvSpPr>
          <p:nvPr>
            <p:ph idx="1"/>
          </p:nvPr>
        </p:nvSpPr>
        <p:spPr>
          <a:xfrm>
            <a:off x="540000" y="1331663"/>
            <a:ext cx="8045200" cy="44068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5" name="Straight Connector 14"/>
          <p:cNvCxnSpPr/>
          <p:nvPr userDrawn="1"/>
        </p:nvCxnSpPr>
        <p:spPr>
          <a:xfrm>
            <a:off x="0" y="962025"/>
            <a:ext cx="8585200" cy="0"/>
          </a:xfrm>
          <a:prstGeom prst="line">
            <a:avLst/>
          </a:prstGeom>
          <a:ln w="7620" cap="rnd">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0" y="6340475"/>
            <a:ext cx="8585200" cy="0"/>
          </a:xfrm>
          <a:prstGeom prst="line">
            <a:avLst/>
          </a:prstGeom>
          <a:ln w="7620" cap="rnd">
            <a:solidFill>
              <a:schemeClr val="bg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51893363"/>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ntents">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mn-lt"/>
              </a:defRPr>
            </a:lvl1pPr>
          </a:lstStyle>
          <a:p>
            <a:r>
              <a:rPr lang="en-US" dirty="0"/>
              <a:t>Contents</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73171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p:nvPr userDrawn="1"/>
        </p:nvSpPr>
        <p:spPr>
          <a:xfrm>
            <a:off x="7845425" y="6459079"/>
            <a:ext cx="768350" cy="3068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8" name="Picture 7"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2028339988"/>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Dark Blu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2"/>
                </a:solidFill>
                <a:latin typeface="+mn-lt"/>
              </a:defRPr>
            </a:lvl1pPr>
          </a:lstStyle>
          <a:p>
            <a:r>
              <a:rPr lang="en-US" dirty="0"/>
              <a:t>Presentation title</a:t>
            </a:r>
          </a:p>
        </p:txBody>
      </p:sp>
      <p:sp>
        <p:nvSpPr>
          <p:cNvPr id="4" name="Footer Placeholder 3"/>
          <p:cNvSpPr>
            <a:spLocks noGrp="1"/>
          </p:cNvSpPr>
          <p:nvPr>
            <p:ph type="ftr" sz="quarter" idx="11"/>
          </p:nvPr>
        </p:nvSpPr>
        <p:spPr/>
        <p:txBody>
          <a:bodyPr/>
          <a:lstStyle>
            <a:lvl1pPr>
              <a:lnSpc>
                <a:spcPts val="1000"/>
              </a:lnSpc>
              <a:defRPr>
                <a:solidFill>
                  <a:schemeClr val="bg1"/>
                </a:solidFill>
              </a:defRPr>
            </a:lvl1pPr>
          </a:lstStyle>
          <a:p>
            <a:r>
              <a:rPr lang="en-US" dirty="0">
                <a:solidFill>
                  <a:srgbClr val="4B4B4B"/>
                </a:solidFill>
              </a:rPr>
              <a:t>Copyright © AQA and its licensors. All rights reserved.</a:t>
            </a:r>
          </a:p>
        </p:txBody>
      </p:sp>
      <p:sp>
        <p:nvSpPr>
          <p:cNvPr id="12" name="Content Placeholder 2"/>
          <p:cNvSpPr>
            <a:spLocks noGrp="1"/>
          </p:cNvSpPr>
          <p:nvPr>
            <p:ph idx="1"/>
          </p:nvPr>
        </p:nvSpPr>
        <p:spPr>
          <a:xfrm>
            <a:off x="540000" y="1731713"/>
            <a:ext cx="8045200" cy="44068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p:cNvCxnSpPr/>
          <p:nvPr userDrawn="1"/>
        </p:nvCxnSpPr>
        <p:spPr>
          <a:xfrm>
            <a:off x="0" y="962025"/>
            <a:ext cx="8585200" cy="0"/>
          </a:xfrm>
          <a:prstGeom prst="line">
            <a:avLst/>
          </a:prstGeom>
          <a:ln w="7620" cap="rnd">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userDrawn="1"/>
        </p:nvCxnSpPr>
        <p:spPr>
          <a:xfrm>
            <a:off x="0" y="6340475"/>
            <a:ext cx="8585200" cy="0"/>
          </a:xfrm>
          <a:prstGeom prst="line">
            <a:avLst/>
          </a:prstGeom>
          <a:ln w="7620" cap="rnd">
            <a:solidFill>
              <a:schemeClr val="bg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47076407"/>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resentation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mn-lt"/>
              </a:defRPr>
            </a:lvl1pPr>
          </a:lstStyle>
          <a:p>
            <a:r>
              <a:rPr lang="en-US" dirty="0"/>
              <a:t>Presentation title</a:t>
            </a:r>
          </a:p>
        </p:txBody>
      </p:sp>
      <p:sp>
        <p:nvSpPr>
          <p:cNvPr id="3" name="Footer Placeholder 2"/>
          <p:cNvSpPr>
            <a:spLocks noGrp="1"/>
          </p:cNvSpPr>
          <p:nvPr>
            <p:ph type="ftr" sz="quarter" idx="10"/>
          </p:nvPr>
        </p:nvSpPr>
        <p:spPr/>
        <p:txBody>
          <a:bodyPr/>
          <a:lstStyle/>
          <a:p>
            <a:r>
              <a:rPr lang="en-US" dirty="0">
                <a:solidFill>
                  <a:srgbClr val="4B4B4B"/>
                </a:solidFill>
              </a:rPr>
              <a:t>Copyright © AQA and its licensors. All rights reserved.</a:t>
            </a:r>
          </a:p>
        </p:txBody>
      </p:sp>
      <p:sp>
        <p:nvSpPr>
          <p:cNvPr id="7" name="Content Placeholder 6"/>
          <p:cNvSpPr>
            <a:spLocks noGrp="1"/>
          </p:cNvSpPr>
          <p:nvPr>
            <p:ph sz="quarter" idx="12"/>
          </p:nvPr>
        </p:nvSpPr>
        <p:spPr>
          <a:xfrm>
            <a:off x="540000" y="1731600"/>
            <a:ext cx="8046000" cy="44064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300923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Vide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2"/>
                </a:solidFill>
                <a:latin typeface="+mn-lt"/>
              </a:defRPr>
            </a:lvl1pPr>
          </a:lstStyle>
          <a:p>
            <a:r>
              <a:rPr lang="en-US" dirty="0"/>
              <a:t>Presentation title</a:t>
            </a:r>
          </a:p>
        </p:txBody>
      </p:sp>
      <p:sp>
        <p:nvSpPr>
          <p:cNvPr id="3" name="Content Placeholder 2"/>
          <p:cNvSpPr>
            <a:spLocks noGrp="1"/>
          </p:cNvSpPr>
          <p:nvPr>
            <p:ph idx="1" hasCustomPrompt="1"/>
          </p:nvPr>
        </p:nvSpPr>
        <p:spPr/>
        <p:txBody>
          <a:bodyPr/>
          <a:lstStyle/>
          <a:p>
            <a:pPr lvl="0"/>
            <a:r>
              <a:rPr lang="en-US" dirty="0"/>
              <a:t>Insert video</a:t>
            </a:r>
          </a:p>
        </p:txBody>
      </p:sp>
      <p:sp>
        <p:nvSpPr>
          <p:cNvPr id="5" name="Footer Placeholder 4"/>
          <p:cNvSpPr>
            <a:spLocks noGrp="1"/>
          </p:cNvSpPr>
          <p:nvPr>
            <p:ph type="ftr" sz="quarter" idx="11"/>
          </p:nvPr>
        </p:nvSpPr>
        <p:spPr/>
        <p:txBody>
          <a:bodyPr/>
          <a:lstStyle>
            <a:lvl1pPr>
              <a:lnSpc>
                <a:spcPts val="1000"/>
              </a:lnSpc>
              <a:defRPr/>
            </a:lvl1pPr>
          </a:lstStyle>
          <a:p>
            <a:r>
              <a:rPr lang="en-US" dirty="0">
                <a:solidFill>
                  <a:srgbClr val="4B4B4B"/>
                </a:solidFill>
              </a:rPr>
              <a:t>Copyright © AQA and its licensors. All rights reserved.</a:t>
            </a:r>
          </a:p>
        </p:txBody>
      </p:sp>
    </p:spTree>
    <p:extLst>
      <p:ext uri="{BB962C8B-B14F-4D97-AF65-F5344CB8AC3E}">
        <p14:creationId xmlns:p14="http://schemas.microsoft.com/office/powerpoint/2010/main" val="39199824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ext and imag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2"/>
                </a:solidFill>
                <a:latin typeface="+mn-lt"/>
              </a:defRPr>
            </a:lvl1pPr>
          </a:lstStyle>
          <a:p>
            <a:r>
              <a:rPr lang="en-US" dirty="0"/>
              <a:t>Presentation title</a:t>
            </a:r>
          </a:p>
        </p:txBody>
      </p:sp>
      <p:sp>
        <p:nvSpPr>
          <p:cNvPr id="3" name="Content Placeholder 2"/>
          <p:cNvSpPr>
            <a:spLocks noGrp="1"/>
          </p:cNvSpPr>
          <p:nvPr>
            <p:ph sz="half" idx="1"/>
          </p:nvPr>
        </p:nvSpPr>
        <p:spPr>
          <a:xfrm>
            <a:off x="540000" y="1727271"/>
            <a:ext cx="4546350" cy="4406400"/>
          </a:xfrm>
        </p:spPr>
        <p:txBody>
          <a:bodyPr rIns="0"/>
          <a:lstStyle>
            <a:lvl1pPr>
              <a:defRPr sz="1800"/>
            </a:lvl1pPr>
            <a:lvl2pPr>
              <a:defRPr sz="1600"/>
            </a:lvl2pPr>
            <a:lvl3pPr>
              <a:defRPr sz="1400"/>
            </a:lvl3pPr>
            <a:lvl4pPr>
              <a:defRPr sz="1200"/>
            </a:lvl4pPr>
            <a:lvl5pPr>
              <a:defRPr sz="1000"/>
            </a:lvl5pPr>
            <a:lvl6pPr>
              <a:defRPr sz="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hasCustomPrompt="1"/>
          </p:nvPr>
        </p:nvSpPr>
        <p:spPr>
          <a:xfrm>
            <a:off x="5394324" y="1727199"/>
            <a:ext cx="3190875" cy="4406400"/>
          </a:xfrm>
        </p:spPr>
        <p:txBody>
          <a:bodyPr rIns="0"/>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a:t>Insert image or graphic</a:t>
            </a:r>
          </a:p>
        </p:txBody>
      </p:sp>
      <p:sp>
        <p:nvSpPr>
          <p:cNvPr id="6" name="Footer Placeholder 5"/>
          <p:cNvSpPr>
            <a:spLocks noGrp="1"/>
          </p:cNvSpPr>
          <p:nvPr>
            <p:ph type="ftr" sz="quarter" idx="11"/>
          </p:nvPr>
        </p:nvSpPr>
        <p:spPr/>
        <p:txBody>
          <a:bodyPr/>
          <a:lstStyle>
            <a:lvl1pPr>
              <a:lnSpc>
                <a:spcPts val="1000"/>
              </a:lnSpc>
              <a:defRPr/>
            </a:lvl1pPr>
          </a:lstStyle>
          <a:p>
            <a:r>
              <a:rPr lang="en-US" dirty="0">
                <a:solidFill>
                  <a:srgbClr val="4B4B4B"/>
                </a:solidFill>
              </a:rPr>
              <a:t>Copyright © AQA and its licensors. All rights reserved.</a:t>
            </a:r>
          </a:p>
        </p:txBody>
      </p:sp>
    </p:spTree>
    <p:extLst>
      <p:ext uri="{BB962C8B-B14F-4D97-AF65-F5344CB8AC3E}">
        <p14:creationId xmlns:p14="http://schemas.microsoft.com/office/powerpoint/2010/main" val="830625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Copyright © AQA and its licensors. All rights reserved.</a:t>
            </a:r>
          </a:p>
        </p:txBody>
      </p:sp>
      <p:sp>
        <p:nvSpPr>
          <p:cNvPr id="6" name="Slide Number Placeholder 5"/>
          <p:cNvSpPr>
            <a:spLocks noGrp="1"/>
          </p:cNvSpPr>
          <p:nvPr>
            <p:ph type="sldNum" sz="quarter" idx="12"/>
          </p:nvPr>
        </p:nvSpPr>
        <p:spPr/>
        <p:txBody>
          <a:bodyPr/>
          <a:lstStyle/>
          <a:p>
            <a:fld id="{EB78EB54-88C8-41C5-A161-55B52D78B4ED}" type="slidenum">
              <a:rPr lang="en-GB" smtClean="0"/>
              <a:t>‹#›</a:t>
            </a:fld>
            <a:endParaRPr lang="en-GB"/>
          </a:p>
        </p:txBody>
      </p:sp>
    </p:spTree>
    <p:extLst>
      <p:ext uri="{BB962C8B-B14F-4D97-AF65-F5344CB8AC3E}">
        <p14:creationId xmlns:p14="http://schemas.microsoft.com/office/powerpoint/2010/main" val="37204795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useBgFill="1">
        <p:nvSpPr>
          <p:cNvPr id="16" name="Rectangle 15"/>
          <p:cNvSpPr/>
          <p:nvPr userDrawn="1"/>
        </p:nvSpPr>
        <p:spPr>
          <a:xfrm>
            <a:off x="0" y="899455"/>
            <a:ext cx="8768155" cy="221169"/>
          </a:xfrm>
          <a:prstGeom prst="rect">
            <a:avLst/>
          </a:prstGeom>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Footer Placeholder 7"/>
          <p:cNvSpPr>
            <a:spLocks noGrp="1"/>
          </p:cNvSpPr>
          <p:nvPr>
            <p:ph type="ftr" sz="quarter" idx="11"/>
          </p:nvPr>
        </p:nvSpPr>
        <p:spPr/>
        <p:txBody>
          <a:bodyPr/>
          <a:lstStyle>
            <a:lvl1pPr>
              <a:lnSpc>
                <a:spcPts val="1000"/>
              </a:lnSpc>
              <a:defRPr/>
            </a:lvl1pPr>
          </a:lstStyle>
          <a:p>
            <a:r>
              <a:rPr lang="en-US" dirty="0">
                <a:solidFill>
                  <a:srgbClr val="4B4B4B"/>
                </a:solidFill>
              </a:rPr>
              <a:t>Copyright © AQA and its licensors. All rights reserved.</a:t>
            </a:r>
          </a:p>
        </p:txBody>
      </p:sp>
      <p:sp>
        <p:nvSpPr>
          <p:cNvPr id="11" name="Title 1"/>
          <p:cNvSpPr>
            <a:spLocks noGrp="1"/>
          </p:cNvSpPr>
          <p:nvPr>
            <p:ph type="ctrTitle" hasCustomPrompt="1"/>
          </p:nvPr>
        </p:nvSpPr>
        <p:spPr>
          <a:xfrm>
            <a:off x="540000" y="1666873"/>
            <a:ext cx="4028825" cy="494942"/>
          </a:xfrm>
        </p:spPr>
        <p:txBody>
          <a:bodyPr lIns="0" tIns="0" rIns="0" bIns="0" anchor="t" anchorCtr="0">
            <a:noAutofit/>
          </a:bodyPr>
          <a:lstStyle>
            <a:lvl1pPr algn="l">
              <a:lnSpc>
                <a:spcPts val="3800"/>
              </a:lnSpc>
              <a:defRPr sz="3600" baseline="0">
                <a:solidFill>
                  <a:schemeClr val="tx2"/>
                </a:solidFill>
              </a:defRPr>
            </a:lvl1pPr>
          </a:lstStyle>
          <a:p>
            <a:r>
              <a:rPr lang="en-US" dirty="0"/>
              <a:t>Thank you</a:t>
            </a:r>
          </a:p>
        </p:txBody>
      </p:sp>
      <p:cxnSp>
        <p:nvCxnSpPr>
          <p:cNvPr id="13" name="Straight Connector 12"/>
          <p:cNvCxnSpPr/>
          <p:nvPr userDrawn="1"/>
        </p:nvCxnSpPr>
        <p:spPr>
          <a:xfrm>
            <a:off x="0" y="1191600"/>
            <a:ext cx="4645025" cy="0"/>
          </a:xfrm>
          <a:prstGeom prst="line">
            <a:avLst/>
          </a:prstGeom>
          <a:ln w="7620" cap="rnd">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0" y="2309805"/>
            <a:ext cx="4645025" cy="0"/>
          </a:xfrm>
          <a:prstGeom prst="line">
            <a:avLst/>
          </a:prstGeom>
          <a:ln w="38100" cap="rnd">
            <a:solidFill>
              <a:schemeClr val="tx2"/>
            </a:solidFill>
          </a:ln>
          <a:effectLst/>
        </p:spPr>
        <p:style>
          <a:lnRef idx="2">
            <a:schemeClr val="accent1"/>
          </a:lnRef>
          <a:fillRef idx="0">
            <a:schemeClr val="accent1"/>
          </a:fillRef>
          <a:effectRef idx="1">
            <a:schemeClr val="accent1"/>
          </a:effectRef>
          <a:fontRef idx="minor">
            <a:schemeClr val="tx1"/>
          </a:fontRef>
        </p:style>
      </p:cxnSp>
      <p:pic>
        <p:nvPicPr>
          <p:cNvPr id="15" name="Picture 14" descr="AQA_New_logo_no_strapline_RGB_1.5cm_deep.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750" y="278675"/>
            <a:ext cx="1618488" cy="557784"/>
          </a:xfrm>
          <a:prstGeom prst="rect">
            <a:avLst/>
          </a:prstGeom>
        </p:spPr>
      </p:pic>
      <p:sp useBgFill="1">
        <p:nvSpPr>
          <p:cNvPr id="10" name="TextBox 9"/>
          <p:cNvSpPr txBox="1"/>
          <p:nvPr userDrawn="1"/>
        </p:nvSpPr>
        <p:spPr>
          <a:xfrm>
            <a:off x="7824158" y="6444249"/>
            <a:ext cx="854016" cy="369332"/>
          </a:xfrm>
          <a:prstGeom prst="rect">
            <a:avLst/>
          </a:prstGeom>
        </p:spPr>
        <p:txBody>
          <a:bodyPr wrap="square" rtlCol="0">
            <a:spAutoFit/>
          </a:bodyPr>
          <a:lstStyle/>
          <a:p>
            <a:endParaRPr lang="en-GB" dirty="0">
              <a:solidFill>
                <a:srgbClr val="4B4B4B"/>
              </a:solidFill>
            </a:endParaRPr>
          </a:p>
        </p:txBody>
      </p:sp>
    </p:spTree>
    <p:extLst>
      <p:ext uri="{BB962C8B-B14F-4D97-AF65-F5344CB8AC3E}">
        <p14:creationId xmlns:p14="http://schemas.microsoft.com/office/powerpoint/2010/main" val="16199400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Section title Dark Blu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152" y="1474538"/>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303551147"/>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title Dark Orang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474538"/>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2511606529"/>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title Dark Turquoise">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50311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3107775227"/>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title Dark Pink">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417388"/>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2929815425"/>
      </p:ext>
    </p:extLst>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title Dark Green">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152" y="148406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529390833"/>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title Dark Violet">
    <p:bg>
      <p:bgPr>
        <a:solidFill>
          <a:srgbClr val="6464A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152" y="1455488"/>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rgbClr val="6464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3632797660"/>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title Dark Teal">
    <p:bg>
      <p:bgPr>
        <a:solidFill>
          <a:srgbClr val="325F7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44596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rgbClr val="325F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1745484790"/>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title Dark Yellow">
    <p:bg>
      <p:bgPr>
        <a:solidFill>
          <a:srgbClr val="DC7D2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48406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rgbClr val="DC7D2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1539559937"/>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title Dark Brick">
    <p:bg>
      <p:bgPr>
        <a:solidFill>
          <a:srgbClr val="783C2D"/>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44596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rgbClr val="783C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3424258935"/>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Copyright © AQA and its licensors. All rights reserved.</a:t>
            </a:r>
          </a:p>
        </p:txBody>
      </p:sp>
      <p:sp>
        <p:nvSpPr>
          <p:cNvPr id="6" name="Slide Number Placeholder 5"/>
          <p:cNvSpPr>
            <a:spLocks noGrp="1"/>
          </p:cNvSpPr>
          <p:nvPr>
            <p:ph type="sldNum" sz="quarter" idx="12"/>
          </p:nvPr>
        </p:nvSpPr>
        <p:spPr/>
        <p:txBody>
          <a:bodyPr/>
          <a:lstStyle/>
          <a:p>
            <a:fld id="{EB78EB54-88C8-41C5-A161-55B52D78B4ED}" type="slidenum">
              <a:rPr lang="en-GB" smtClean="0"/>
              <a:t>‹#›</a:t>
            </a:fld>
            <a:endParaRPr lang="en-GB"/>
          </a:p>
        </p:txBody>
      </p:sp>
    </p:spTree>
    <p:extLst>
      <p:ext uri="{BB962C8B-B14F-4D97-AF65-F5344CB8AC3E}">
        <p14:creationId xmlns:p14="http://schemas.microsoft.com/office/powerpoint/2010/main" val="5082815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12" name="Rectangle 11"/>
          <p:cNvSpPr/>
          <p:nvPr userDrawn="1"/>
        </p:nvSpPr>
        <p:spPr>
          <a:xfrm>
            <a:off x="4153" y="6246646"/>
            <a:ext cx="8796168" cy="16573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ctrTitle" hasCustomPrompt="1"/>
          </p:nvPr>
        </p:nvSpPr>
        <p:spPr>
          <a:xfrm>
            <a:off x="540002" y="1303336"/>
            <a:ext cx="4114551" cy="968675"/>
          </a:xfrm>
        </p:spPr>
        <p:txBody>
          <a:bodyPr lIns="0" tIns="0" rIns="0" bIns="0" anchor="t" anchorCtr="0">
            <a:noAutofit/>
          </a:bodyPr>
          <a:lstStyle>
            <a:lvl1pPr algn="l">
              <a:lnSpc>
                <a:spcPts val="3800"/>
              </a:lnSpc>
              <a:defRPr sz="3600" baseline="0">
                <a:solidFill>
                  <a:schemeClr val="tx2"/>
                </a:solidFill>
                <a:latin typeface="AQA Chevin Pro Light"/>
              </a:defRPr>
            </a:lvl1pPr>
          </a:lstStyle>
          <a:p>
            <a:r>
              <a:rPr lang="en-US" dirty="0"/>
              <a:t>Presentation</a:t>
            </a:r>
            <a:br>
              <a:rPr lang="en-US" dirty="0"/>
            </a:br>
            <a:r>
              <a:rPr lang="en-US" dirty="0"/>
              <a:t>title</a:t>
            </a:r>
          </a:p>
        </p:txBody>
      </p:sp>
      <p:sp>
        <p:nvSpPr>
          <p:cNvPr id="3" name="Subtitle 2"/>
          <p:cNvSpPr>
            <a:spLocks noGrp="1"/>
          </p:cNvSpPr>
          <p:nvPr>
            <p:ph type="subTitle" idx="1" hasCustomPrompt="1"/>
          </p:nvPr>
        </p:nvSpPr>
        <p:spPr>
          <a:xfrm>
            <a:off x="540002" y="2611489"/>
            <a:ext cx="4114551" cy="378312"/>
          </a:xfrm>
        </p:spPr>
        <p:txBody>
          <a:bodyPr lIns="0" tIns="0" rIns="0" bIns="0">
            <a:noAutofit/>
          </a:bodyPr>
          <a:lstStyle>
            <a:lvl1pPr marL="0" indent="0" algn="l">
              <a:lnSpc>
                <a:spcPts val="2600"/>
              </a:lnSpc>
              <a:buNone/>
              <a:defRPr sz="2400" b="0" i="0">
                <a:solidFill>
                  <a:schemeClr val="tx2"/>
                </a:solidFill>
                <a:latin typeface="AQA Chevin Pro Light"/>
                <a:cs typeface="AQA Chevin Pro Ligh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Presented by</a:t>
            </a:r>
            <a:br>
              <a:rPr lang="en-US" dirty="0"/>
            </a:br>
            <a:endParaRPr lang="en-US" dirty="0"/>
          </a:p>
        </p:txBody>
      </p:sp>
      <p:sp>
        <p:nvSpPr>
          <p:cNvPr id="5" name="Footer Placeholder 4"/>
          <p:cNvSpPr>
            <a:spLocks noGrp="1"/>
          </p:cNvSpPr>
          <p:nvPr>
            <p:ph type="ftr" sz="quarter" idx="11"/>
          </p:nvPr>
        </p:nvSpPr>
        <p:spPr>
          <a:xfrm>
            <a:off x="1922649" y="6503988"/>
            <a:ext cx="2678112" cy="195712"/>
          </a:xfrm>
        </p:spPr>
        <p:txBody>
          <a:bodyPr lIns="0" tIns="0" rIns="0" bIns="0" anchor="t" anchorCtr="0"/>
          <a:lstStyle>
            <a:lvl1pPr algn="r">
              <a:lnSpc>
                <a:spcPts val="1000"/>
              </a:lnSpc>
              <a:defRPr sz="800">
                <a:solidFill>
                  <a:schemeClr val="tx1"/>
                </a:solidFill>
              </a:defRPr>
            </a:lvl1pPr>
          </a:lstStyle>
          <a:p>
            <a:r>
              <a:rPr lang="en-US" dirty="0">
                <a:solidFill>
                  <a:srgbClr val="4B4B4B"/>
                </a:solidFill>
              </a:rPr>
              <a:t>Copyright © AQA and its licensors. All rights reserved.</a:t>
            </a:r>
          </a:p>
        </p:txBody>
      </p:sp>
      <p:cxnSp>
        <p:nvCxnSpPr>
          <p:cNvPr id="10" name="Straight Connector 9"/>
          <p:cNvCxnSpPr/>
          <p:nvPr userDrawn="1"/>
        </p:nvCxnSpPr>
        <p:spPr>
          <a:xfrm>
            <a:off x="2" y="1191693"/>
            <a:ext cx="4645025" cy="0"/>
          </a:xfrm>
          <a:prstGeom prst="line">
            <a:avLst/>
          </a:prstGeom>
          <a:ln w="7620" cap="rnd">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2" y="2433050"/>
            <a:ext cx="4645025" cy="0"/>
          </a:xfrm>
          <a:prstGeom prst="line">
            <a:avLst/>
          </a:prstGeom>
          <a:ln w="38100" cap="rnd">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a:off x="0" y="6356350"/>
            <a:ext cx="8585200" cy="0"/>
          </a:xfrm>
          <a:prstGeom prst="line">
            <a:avLst/>
          </a:prstGeom>
          <a:ln w="7620" cap="rnd">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6" name="Rectangle 5"/>
          <p:cNvSpPr/>
          <p:nvPr userDrawn="1"/>
        </p:nvSpPr>
        <p:spPr>
          <a:xfrm>
            <a:off x="7825043" y="6455755"/>
            <a:ext cx="971127" cy="40224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11" name="Content Placeholder 10"/>
          <p:cNvSpPr>
            <a:spLocks noGrp="1"/>
          </p:cNvSpPr>
          <p:nvPr>
            <p:ph sz="quarter" idx="12" hasCustomPrompt="1"/>
          </p:nvPr>
        </p:nvSpPr>
        <p:spPr>
          <a:xfrm>
            <a:off x="539751" y="3058063"/>
            <a:ext cx="4114801" cy="338138"/>
          </a:xfrm>
        </p:spPr>
        <p:txBody>
          <a:bodyPr rIns="0"/>
          <a:lstStyle>
            <a:lvl1pPr marL="0" indent="0">
              <a:lnSpc>
                <a:spcPts val="2600"/>
              </a:lnSpc>
              <a:buFontTx/>
              <a:buNone/>
              <a:defRPr sz="2400" b="0" i="0">
                <a:solidFill>
                  <a:schemeClr val="tx2"/>
                </a:solidFill>
                <a:latin typeface="AQA Chevin Pro Light"/>
                <a:cs typeface="AQA Chevin Pro Light"/>
              </a:defRPr>
            </a:lvl1pPr>
          </a:lstStyle>
          <a:p>
            <a:pPr lvl="0"/>
            <a:r>
              <a:rPr lang="en-US" dirty="0"/>
              <a:t>Date &lt;</a:t>
            </a:r>
            <a:r>
              <a:rPr lang="en-US" dirty="0" err="1"/>
              <a:t>dd</a:t>
            </a:r>
            <a:r>
              <a:rPr lang="en-US" dirty="0"/>
              <a:t>/mm/</a:t>
            </a:r>
            <a:r>
              <a:rPr lang="en-US" dirty="0" err="1"/>
              <a:t>yyyy</a:t>
            </a:r>
            <a:r>
              <a:rPr lang="en-US" dirty="0"/>
              <a:t>&gt;</a:t>
            </a:r>
          </a:p>
        </p:txBody>
      </p:sp>
      <p:sp>
        <p:nvSpPr>
          <p:cNvPr id="16" name="Date Placeholder 3"/>
          <p:cNvSpPr>
            <a:spLocks noGrp="1"/>
          </p:cNvSpPr>
          <p:nvPr>
            <p:ph type="dt" sz="half" idx="13"/>
          </p:nvPr>
        </p:nvSpPr>
        <p:spPr>
          <a:xfrm>
            <a:off x="540000" y="6503990"/>
            <a:ext cx="1339600" cy="319537"/>
          </a:xfrm>
          <a:prstGeom prst="rect">
            <a:avLst/>
          </a:prstGeom>
        </p:spPr>
        <p:txBody>
          <a:bodyPr/>
          <a:lstStyle/>
          <a:p>
            <a:endParaRPr lang="en-US" dirty="0">
              <a:solidFill>
                <a:srgbClr val="4B4B4B"/>
              </a:solidFill>
            </a:endParaRPr>
          </a:p>
        </p:txBody>
      </p:sp>
      <p:pic>
        <p:nvPicPr>
          <p:cNvPr id="7" name="Picture 6" descr="AQA_New_logo_no_strapline_RGB_1.5cm_deep.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9751" y="278675"/>
            <a:ext cx="1618488" cy="557784"/>
          </a:xfrm>
          <a:prstGeom prst="rect">
            <a:avLst/>
          </a:prstGeom>
        </p:spPr>
      </p:pic>
      <p:sp>
        <p:nvSpPr>
          <p:cNvPr id="4" name="Rectangle 3"/>
          <p:cNvSpPr/>
          <p:nvPr userDrawn="1"/>
        </p:nvSpPr>
        <p:spPr>
          <a:xfrm>
            <a:off x="4155" y="836461"/>
            <a:ext cx="9139847" cy="22854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rgbClr val="FFFFFF"/>
              </a:solidFill>
            </a:endParaRPr>
          </a:p>
        </p:txBody>
      </p:sp>
    </p:spTree>
    <p:extLst>
      <p:ext uri="{BB962C8B-B14F-4D97-AF65-F5344CB8AC3E}">
        <p14:creationId xmlns:p14="http://schemas.microsoft.com/office/powerpoint/2010/main" val="942478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2" name="Rectangle 11"/>
          <p:cNvSpPr/>
          <p:nvPr userDrawn="1"/>
        </p:nvSpPr>
        <p:spPr>
          <a:xfrm>
            <a:off x="4153" y="6246646"/>
            <a:ext cx="8796168" cy="16573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ctrTitle" hasCustomPrompt="1"/>
          </p:nvPr>
        </p:nvSpPr>
        <p:spPr>
          <a:xfrm>
            <a:off x="540002" y="1303336"/>
            <a:ext cx="4114551" cy="968675"/>
          </a:xfrm>
        </p:spPr>
        <p:txBody>
          <a:bodyPr lIns="0" tIns="0" rIns="0" bIns="0" anchor="t" anchorCtr="0">
            <a:noAutofit/>
          </a:bodyPr>
          <a:lstStyle>
            <a:lvl1pPr algn="l">
              <a:lnSpc>
                <a:spcPts val="3800"/>
              </a:lnSpc>
              <a:defRPr sz="3600" baseline="0">
                <a:solidFill>
                  <a:schemeClr val="tx2"/>
                </a:solidFill>
                <a:latin typeface="AQA Chevin Pro Light"/>
              </a:defRPr>
            </a:lvl1pPr>
          </a:lstStyle>
          <a:p>
            <a:r>
              <a:rPr lang="en-US" dirty="0"/>
              <a:t>Presentation</a:t>
            </a:r>
            <a:br>
              <a:rPr lang="en-US" dirty="0"/>
            </a:br>
            <a:r>
              <a:rPr lang="en-US" dirty="0"/>
              <a:t>title</a:t>
            </a:r>
          </a:p>
        </p:txBody>
      </p:sp>
      <p:sp>
        <p:nvSpPr>
          <p:cNvPr id="3" name="Subtitle 2"/>
          <p:cNvSpPr>
            <a:spLocks noGrp="1"/>
          </p:cNvSpPr>
          <p:nvPr>
            <p:ph type="subTitle" idx="1" hasCustomPrompt="1"/>
          </p:nvPr>
        </p:nvSpPr>
        <p:spPr>
          <a:xfrm>
            <a:off x="540002" y="2611489"/>
            <a:ext cx="4114551" cy="378312"/>
          </a:xfrm>
        </p:spPr>
        <p:txBody>
          <a:bodyPr lIns="0" tIns="0" rIns="0" bIns="0">
            <a:noAutofit/>
          </a:bodyPr>
          <a:lstStyle>
            <a:lvl1pPr marL="0" indent="0" algn="l">
              <a:lnSpc>
                <a:spcPts val="2600"/>
              </a:lnSpc>
              <a:buNone/>
              <a:defRPr sz="2400" b="0" i="0">
                <a:solidFill>
                  <a:schemeClr val="tx2"/>
                </a:solidFill>
                <a:latin typeface="AQA Chevin Pro Light"/>
                <a:cs typeface="AQA Chevin Pro Ligh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Presented by</a:t>
            </a:r>
            <a:br>
              <a:rPr lang="en-US" dirty="0"/>
            </a:br>
            <a:endParaRPr lang="en-US" dirty="0"/>
          </a:p>
        </p:txBody>
      </p:sp>
      <p:sp>
        <p:nvSpPr>
          <p:cNvPr id="5" name="Footer Placeholder 4"/>
          <p:cNvSpPr>
            <a:spLocks noGrp="1"/>
          </p:cNvSpPr>
          <p:nvPr>
            <p:ph type="ftr" sz="quarter" idx="11"/>
          </p:nvPr>
        </p:nvSpPr>
        <p:spPr>
          <a:xfrm>
            <a:off x="1922649" y="6503988"/>
            <a:ext cx="2678112" cy="195712"/>
          </a:xfrm>
        </p:spPr>
        <p:txBody>
          <a:bodyPr lIns="0" tIns="0" rIns="0" bIns="0" anchor="t" anchorCtr="0"/>
          <a:lstStyle>
            <a:lvl1pPr algn="r">
              <a:lnSpc>
                <a:spcPts val="1000"/>
              </a:lnSpc>
              <a:defRPr sz="800">
                <a:solidFill>
                  <a:schemeClr val="tx1"/>
                </a:solidFill>
              </a:defRPr>
            </a:lvl1pPr>
          </a:lstStyle>
          <a:p>
            <a:r>
              <a:rPr lang="en-US" dirty="0">
                <a:solidFill>
                  <a:srgbClr val="4B4B4B"/>
                </a:solidFill>
              </a:rPr>
              <a:t>Copyright © AQA and its licensors. All rights reserved.</a:t>
            </a:r>
          </a:p>
        </p:txBody>
      </p:sp>
      <p:cxnSp>
        <p:nvCxnSpPr>
          <p:cNvPr id="10" name="Straight Connector 9"/>
          <p:cNvCxnSpPr/>
          <p:nvPr userDrawn="1"/>
        </p:nvCxnSpPr>
        <p:spPr>
          <a:xfrm>
            <a:off x="0" y="1191693"/>
            <a:ext cx="5648325" cy="0"/>
          </a:xfrm>
          <a:prstGeom prst="line">
            <a:avLst/>
          </a:prstGeom>
          <a:ln w="7620" cap="rnd">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0" y="2433050"/>
            <a:ext cx="5648325" cy="0"/>
          </a:xfrm>
          <a:prstGeom prst="line">
            <a:avLst/>
          </a:prstGeom>
          <a:ln w="38100" cap="rnd">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a:off x="0" y="6356350"/>
            <a:ext cx="8585200" cy="0"/>
          </a:xfrm>
          <a:prstGeom prst="line">
            <a:avLst/>
          </a:prstGeom>
          <a:ln w="7620" cap="rnd">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6" name="Rectangle 5"/>
          <p:cNvSpPr/>
          <p:nvPr userDrawn="1"/>
        </p:nvSpPr>
        <p:spPr>
          <a:xfrm>
            <a:off x="7825043" y="6455755"/>
            <a:ext cx="971127" cy="40224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11" name="Content Placeholder 10"/>
          <p:cNvSpPr>
            <a:spLocks noGrp="1"/>
          </p:cNvSpPr>
          <p:nvPr>
            <p:ph sz="quarter" idx="12" hasCustomPrompt="1"/>
          </p:nvPr>
        </p:nvSpPr>
        <p:spPr>
          <a:xfrm>
            <a:off x="539751" y="3058063"/>
            <a:ext cx="4114801" cy="338138"/>
          </a:xfrm>
        </p:spPr>
        <p:txBody>
          <a:bodyPr rIns="0"/>
          <a:lstStyle>
            <a:lvl1pPr marL="0" indent="0">
              <a:lnSpc>
                <a:spcPts val="2600"/>
              </a:lnSpc>
              <a:buFontTx/>
              <a:buNone/>
              <a:defRPr sz="2400" b="0" i="0">
                <a:solidFill>
                  <a:schemeClr val="tx2"/>
                </a:solidFill>
                <a:latin typeface="AQA Chevin Pro Light"/>
                <a:cs typeface="AQA Chevin Pro Light"/>
              </a:defRPr>
            </a:lvl1pPr>
          </a:lstStyle>
          <a:p>
            <a:pPr lvl="0"/>
            <a:r>
              <a:rPr lang="en-US" dirty="0"/>
              <a:t>Date &lt;</a:t>
            </a:r>
            <a:r>
              <a:rPr lang="en-US" dirty="0" err="1"/>
              <a:t>dd</a:t>
            </a:r>
            <a:r>
              <a:rPr lang="en-US" dirty="0"/>
              <a:t>/mm/</a:t>
            </a:r>
            <a:r>
              <a:rPr lang="en-US" dirty="0" err="1"/>
              <a:t>yyyy</a:t>
            </a:r>
            <a:r>
              <a:rPr lang="en-US" dirty="0"/>
              <a:t>&gt;</a:t>
            </a:r>
          </a:p>
        </p:txBody>
      </p:sp>
      <p:sp>
        <p:nvSpPr>
          <p:cNvPr id="16" name="Date Placeholder 3"/>
          <p:cNvSpPr>
            <a:spLocks noGrp="1"/>
          </p:cNvSpPr>
          <p:nvPr>
            <p:ph type="dt" sz="half" idx="13"/>
          </p:nvPr>
        </p:nvSpPr>
        <p:spPr>
          <a:xfrm>
            <a:off x="540000" y="6503990"/>
            <a:ext cx="1339600" cy="319537"/>
          </a:xfrm>
          <a:prstGeom prst="rect">
            <a:avLst/>
          </a:prstGeom>
        </p:spPr>
        <p:txBody>
          <a:bodyPr/>
          <a:lstStyle/>
          <a:p>
            <a:endParaRPr lang="en-US" dirty="0">
              <a:solidFill>
                <a:srgbClr val="4B4B4B"/>
              </a:solidFill>
            </a:endParaRPr>
          </a:p>
        </p:txBody>
      </p:sp>
      <p:pic>
        <p:nvPicPr>
          <p:cNvPr id="7" name="Picture 6" descr="AQA_New_logo_no_strapline_RGB_1.5cm_deep.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9751" y="278675"/>
            <a:ext cx="1618488" cy="557784"/>
          </a:xfrm>
          <a:prstGeom prst="rect">
            <a:avLst/>
          </a:prstGeom>
        </p:spPr>
      </p:pic>
      <p:sp>
        <p:nvSpPr>
          <p:cNvPr id="4" name="Rectangle 3"/>
          <p:cNvSpPr/>
          <p:nvPr userDrawn="1"/>
        </p:nvSpPr>
        <p:spPr>
          <a:xfrm>
            <a:off x="4155" y="836461"/>
            <a:ext cx="9139847" cy="22854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rgbClr val="FFFFFF"/>
              </a:solidFill>
            </a:endParaRPr>
          </a:p>
        </p:txBody>
      </p:sp>
    </p:spTree>
    <p:extLst>
      <p:ext uri="{BB962C8B-B14F-4D97-AF65-F5344CB8AC3E}">
        <p14:creationId xmlns:p14="http://schemas.microsoft.com/office/powerpoint/2010/main" val="25341870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4_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2"/>
                </a:solidFill>
              </a:defRPr>
            </a:lvl1pPr>
          </a:lstStyle>
          <a:p>
            <a:r>
              <a:rPr lang="en-US" dirty="0"/>
              <a:t>Contents</a:t>
            </a:r>
          </a:p>
        </p:txBody>
      </p:sp>
      <p:sp>
        <p:nvSpPr>
          <p:cNvPr id="3" name="Date Placeholder 2"/>
          <p:cNvSpPr>
            <a:spLocks noGrp="1"/>
          </p:cNvSpPr>
          <p:nvPr>
            <p:ph type="dt" sz="half" idx="10"/>
          </p:nvPr>
        </p:nvSpPr>
        <p:spPr>
          <a:xfrm>
            <a:off x="540000" y="6512871"/>
            <a:ext cx="1239373" cy="365125"/>
          </a:xfrm>
          <a:prstGeom prst="rect">
            <a:avLst/>
          </a:prstGeom>
        </p:spPr>
        <p:txBody>
          <a:bodyPr lIns="0" tIns="0" rIns="0" bIns="0"/>
          <a:lstStyle>
            <a:lvl1pPr>
              <a:lnSpc>
                <a:spcPts val="1000"/>
              </a:lnSpc>
              <a:defRPr sz="800">
                <a:solidFill>
                  <a:schemeClr val="bg1"/>
                </a:solidFill>
              </a:defRPr>
            </a:lvl1pPr>
          </a:lstStyle>
          <a:p>
            <a:endParaRPr lang="en-US" dirty="0">
              <a:solidFill>
                <a:srgbClr val="4B4B4B"/>
              </a:solidFill>
            </a:endParaRPr>
          </a:p>
        </p:txBody>
      </p:sp>
      <p:sp>
        <p:nvSpPr>
          <p:cNvPr id="4" name="Footer Placeholder 3"/>
          <p:cNvSpPr>
            <a:spLocks noGrp="1"/>
          </p:cNvSpPr>
          <p:nvPr>
            <p:ph type="ftr" sz="quarter" idx="11"/>
          </p:nvPr>
        </p:nvSpPr>
        <p:spPr>
          <a:xfrm>
            <a:off x="1880075" y="6459079"/>
            <a:ext cx="2774763" cy="241200"/>
          </a:xfrm>
        </p:spPr>
        <p:txBody>
          <a:bodyPr/>
          <a:lstStyle>
            <a:lvl1pPr>
              <a:lnSpc>
                <a:spcPts val="1000"/>
              </a:lnSpc>
              <a:defRPr>
                <a:solidFill>
                  <a:schemeClr val="bg1"/>
                </a:solidFill>
              </a:defRPr>
            </a:lvl1pPr>
          </a:lstStyle>
          <a:p>
            <a:r>
              <a:rPr lang="en-US" dirty="0">
                <a:solidFill>
                  <a:srgbClr val="4B4B4B"/>
                </a:solidFill>
              </a:rPr>
              <a:t>Copyright © 2021 AQA and its licensors. All rights reserved.</a:t>
            </a:r>
          </a:p>
        </p:txBody>
      </p:sp>
      <p:sp>
        <p:nvSpPr>
          <p:cNvPr id="12" name="Content Placeholder 2"/>
          <p:cNvSpPr>
            <a:spLocks noGrp="1"/>
          </p:cNvSpPr>
          <p:nvPr>
            <p:ph idx="1"/>
          </p:nvPr>
        </p:nvSpPr>
        <p:spPr>
          <a:xfrm>
            <a:off x="540000" y="1598613"/>
            <a:ext cx="8045200" cy="45399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5" name="Straight Connector 14"/>
          <p:cNvCxnSpPr/>
          <p:nvPr userDrawn="1"/>
        </p:nvCxnSpPr>
        <p:spPr>
          <a:xfrm>
            <a:off x="0" y="875961"/>
            <a:ext cx="8585200" cy="0"/>
          </a:xfrm>
          <a:prstGeom prst="line">
            <a:avLst/>
          </a:prstGeom>
          <a:ln w="7620" cap="rnd">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0" y="6340475"/>
            <a:ext cx="8585200" cy="0"/>
          </a:xfrm>
          <a:prstGeom prst="line">
            <a:avLst/>
          </a:prstGeom>
          <a:ln w="7620" cap="rnd">
            <a:solidFill>
              <a:schemeClr val="bg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661447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5_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defRPr>
            </a:lvl1pPr>
          </a:lstStyle>
          <a:p>
            <a:r>
              <a:rPr lang="en-US" dirty="0"/>
              <a:t>Contents</a:t>
            </a:r>
          </a:p>
        </p:txBody>
      </p:sp>
      <p:sp>
        <p:nvSpPr>
          <p:cNvPr id="3" name="Date Placeholder 2"/>
          <p:cNvSpPr>
            <a:spLocks noGrp="1"/>
          </p:cNvSpPr>
          <p:nvPr>
            <p:ph type="dt" sz="half" idx="10"/>
          </p:nvPr>
        </p:nvSpPr>
        <p:spPr>
          <a:xfrm>
            <a:off x="540000" y="6487201"/>
            <a:ext cx="1239373" cy="337004"/>
          </a:xfrm>
          <a:prstGeom prst="rect">
            <a:avLst/>
          </a:prstGeom>
        </p:spPr>
        <p:txBody>
          <a:bodyPr lIns="0" tIns="0" rIns="0" bIns="0"/>
          <a:lstStyle>
            <a:lvl1pPr>
              <a:lnSpc>
                <a:spcPts val="1000"/>
              </a:lnSpc>
              <a:defRPr sz="800">
                <a:solidFill>
                  <a:schemeClr val="tx1"/>
                </a:solidFill>
              </a:defRPr>
            </a:lvl1pPr>
          </a:lstStyle>
          <a:p>
            <a:endParaRPr lang="en-US" dirty="0">
              <a:solidFill>
                <a:srgbClr val="FFFFFF"/>
              </a:solidFill>
            </a:endParaRP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598613"/>
            <a:ext cx="8045200" cy="45399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p:nvPr userDrawn="1"/>
        </p:nvSpPr>
        <p:spPr>
          <a:xfrm>
            <a:off x="7845427" y="6459079"/>
            <a:ext cx="768351" cy="3068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8" name="Picture 7" descr="AQA_New_logo_20mm_no_strapline_WHITEOUT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66000" y="6487201"/>
            <a:ext cx="719352" cy="246896"/>
          </a:xfrm>
          <a:prstGeom prst="rect">
            <a:avLst/>
          </a:prstGeom>
        </p:spPr>
      </p:pic>
    </p:spTree>
    <p:extLst>
      <p:ext uri="{BB962C8B-B14F-4D97-AF65-F5344CB8AC3E}">
        <p14:creationId xmlns:p14="http://schemas.microsoft.com/office/powerpoint/2010/main" val="37152253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4_Section title Dark Blu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2"/>
                </a:solidFill>
              </a:defRPr>
            </a:lvl1pPr>
          </a:lstStyle>
          <a:p>
            <a:r>
              <a:rPr lang="en-US" dirty="0"/>
              <a:t>Section title</a:t>
            </a:r>
          </a:p>
        </p:txBody>
      </p:sp>
      <p:sp>
        <p:nvSpPr>
          <p:cNvPr id="3" name="Date Placeholder 2"/>
          <p:cNvSpPr>
            <a:spLocks noGrp="1"/>
          </p:cNvSpPr>
          <p:nvPr>
            <p:ph type="dt" sz="half" idx="10"/>
          </p:nvPr>
        </p:nvSpPr>
        <p:spPr>
          <a:xfrm>
            <a:off x="540000" y="6512871"/>
            <a:ext cx="1239373" cy="311335"/>
          </a:xfrm>
          <a:prstGeom prst="rect">
            <a:avLst/>
          </a:prstGeom>
        </p:spPr>
        <p:txBody>
          <a:bodyPr lIns="0" tIns="0" rIns="0" bIns="0"/>
          <a:lstStyle>
            <a:lvl1pPr>
              <a:lnSpc>
                <a:spcPts val="1000"/>
              </a:lnSpc>
              <a:defRPr sz="800">
                <a:solidFill>
                  <a:schemeClr val="bg1"/>
                </a:solidFill>
              </a:defRPr>
            </a:lvl1pPr>
          </a:lstStyle>
          <a:p>
            <a:endParaRPr lang="en-US" dirty="0">
              <a:solidFill>
                <a:srgbClr val="4B4B4B"/>
              </a:solidFill>
            </a:endParaRPr>
          </a:p>
        </p:txBody>
      </p:sp>
      <p:sp>
        <p:nvSpPr>
          <p:cNvPr id="4" name="Footer Placeholder 3"/>
          <p:cNvSpPr>
            <a:spLocks noGrp="1"/>
          </p:cNvSpPr>
          <p:nvPr>
            <p:ph type="ftr" sz="quarter" idx="11"/>
          </p:nvPr>
        </p:nvSpPr>
        <p:spPr>
          <a:xfrm>
            <a:off x="1880075" y="6459079"/>
            <a:ext cx="2774763" cy="241200"/>
          </a:xfrm>
        </p:spPr>
        <p:txBody>
          <a:bodyPr/>
          <a:lstStyle>
            <a:lvl1pPr>
              <a:lnSpc>
                <a:spcPts val="1000"/>
              </a:lnSpc>
              <a:defRPr>
                <a:solidFill>
                  <a:schemeClr val="bg1"/>
                </a:solidFill>
              </a:defRPr>
            </a:lvl1pPr>
          </a:lstStyle>
          <a:p>
            <a:r>
              <a:rPr lang="en-US" dirty="0">
                <a:solidFill>
                  <a:srgbClr val="4B4B4B"/>
                </a:solidFill>
              </a:rPr>
              <a:t>Copyright © 2021 AQA and its licensors. All rights reserved.</a:t>
            </a:r>
          </a:p>
        </p:txBody>
      </p:sp>
      <p:sp>
        <p:nvSpPr>
          <p:cNvPr id="12" name="Content Placeholder 2"/>
          <p:cNvSpPr>
            <a:spLocks noGrp="1"/>
          </p:cNvSpPr>
          <p:nvPr>
            <p:ph idx="1"/>
          </p:nvPr>
        </p:nvSpPr>
        <p:spPr>
          <a:xfrm>
            <a:off x="540000" y="1598613"/>
            <a:ext cx="8045200" cy="45399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p:cNvCxnSpPr/>
          <p:nvPr userDrawn="1"/>
        </p:nvCxnSpPr>
        <p:spPr>
          <a:xfrm>
            <a:off x="0" y="875961"/>
            <a:ext cx="8585200" cy="0"/>
          </a:xfrm>
          <a:prstGeom prst="line">
            <a:avLst/>
          </a:prstGeom>
          <a:ln w="7620" cap="rnd">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userDrawn="1"/>
        </p:nvCxnSpPr>
        <p:spPr>
          <a:xfrm>
            <a:off x="0" y="6340475"/>
            <a:ext cx="8585200" cy="0"/>
          </a:xfrm>
          <a:prstGeom prst="line">
            <a:avLst/>
          </a:prstGeom>
          <a:ln w="7620" cap="rnd">
            <a:solidFill>
              <a:schemeClr val="bg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311643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Presentation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Presentation title</a:t>
            </a:r>
          </a:p>
        </p:txBody>
      </p:sp>
      <p:sp>
        <p:nvSpPr>
          <p:cNvPr id="3" name="Footer Placeholder 2"/>
          <p:cNvSpPr>
            <a:spLocks noGrp="1"/>
          </p:cNvSpPr>
          <p:nvPr>
            <p:ph type="ftr" sz="quarter" idx="10"/>
          </p:nvPr>
        </p:nvSpPr>
        <p:spPr>
          <a:xfrm>
            <a:off x="1878800" y="6459079"/>
            <a:ext cx="2776038" cy="241200"/>
          </a:xfrm>
        </p:spPr>
        <p:txBody>
          <a:bodyPr/>
          <a:lstStyle/>
          <a:p>
            <a:r>
              <a:rPr lang="en-US" dirty="0">
                <a:solidFill>
                  <a:srgbClr val="4B4B4B"/>
                </a:solidFill>
              </a:rPr>
              <a:t>Copyright © 2021 AQA and its licensors. All rights reserved.</a:t>
            </a:r>
          </a:p>
        </p:txBody>
      </p:sp>
      <p:sp>
        <p:nvSpPr>
          <p:cNvPr id="4" name="Date Placeholder 3"/>
          <p:cNvSpPr>
            <a:spLocks noGrp="1"/>
          </p:cNvSpPr>
          <p:nvPr>
            <p:ph type="dt" sz="half" idx="11"/>
          </p:nvPr>
        </p:nvSpPr>
        <p:spPr>
          <a:xfrm>
            <a:off x="539200" y="6501433"/>
            <a:ext cx="1339600" cy="232664"/>
          </a:xfrm>
          <a:prstGeom prst="rect">
            <a:avLst/>
          </a:prstGeom>
        </p:spPr>
        <p:txBody>
          <a:bodyPr/>
          <a:lstStyle/>
          <a:p>
            <a:endParaRPr lang="en-US" dirty="0">
              <a:solidFill>
                <a:srgbClr val="4B4B4B"/>
              </a:solidFill>
            </a:endParaRPr>
          </a:p>
        </p:txBody>
      </p:sp>
      <p:sp>
        <p:nvSpPr>
          <p:cNvPr id="7" name="Content Placeholder 6"/>
          <p:cNvSpPr>
            <a:spLocks noGrp="1"/>
          </p:cNvSpPr>
          <p:nvPr>
            <p:ph sz="quarter" idx="12"/>
          </p:nvPr>
        </p:nvSpPr>
        <p:spPr>
          <a:xfrm>
            <a:off x="539200" y="1598613"/>
            <a:ext cx="8046000" cy="4533246"/>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624078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7_Closing slide">
    <p:spTree>
      <p:nvGrpSpPr>
        <p:cNvPr id="1" name=""/>
        <p:cNvGrpSpPr/>
        <p:nvPr/>
      </p:nvGrpSpPr>
      <p:grpSpPr>
        <a:xfrm>
          <a:off x="0" y="0"/>
          <a:ext cx="0" cy="0"/>
          <a:chOff x="0" y="0"/>
          <a:chExt cx="0" cy="0"/>
        </a:xfrm>
      </p:grpSpPr>
      <p:sp>
        <p:nvSpPr>
          <p:cNvPr id="16" name="Rectangle 15"/>
          <p:cNvSpPr/>
          <p:nvPr userDrawn="1"/>
        </p:nvSpPr>
        <p:spPr>
          <a:xfrm>
            <a:off x="1" y="899455"/>
            <a:ext cx="8768155" cy="2211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Footer Placeholder 7"/>
          <p:cNvSpPr>
            <a:spLocks noGrp="1"/>
          </p:cNvSpPr>
          <p:nvPr>
            <p:ph type="ftr" sz="quarter" idx="11"/>
          </p:nvPr>
        </p:nvSpPr>
        <p:spPr/>
        <p:txBody>
          <a:bodyPr/>
          <a:lstStyle>
            <a:lvl1pPr>
              <a:lnSpc>
                <a:spcPts val="1000"/>
              </a:lnSpc>
              <a:defRPr/>
            </a:lvl1pPr>
          </a:lstStyle>
          <a:p>
            <a:r>
              <a:rPr lang="en-US" dirty="0">
                <a:solidFill>
                  <a:srgbClr val="4B4B4B"/>
                </a:solidFill>
              </a:rPr>
              <a:t>Copyright © AQA and its licensors. All rights reserved.</a:t>
            </a:r>
          </a:p>
        </p:txBody>
      </p:sp>
      <p:sp>
        <p:nvSpPr>
          <p:cNvPr id="11" name="Title 1"/>
          <p:cNvSpPr>
            <a:spLocks noGrp="1"/>
          </p:cNvSpPr>
          <p:nvPr>
            <p:ph type="ctrTitle" hasCustomPrompt="1"/>
          </p:nvPr>
        </p:nvSpPr>
        <p:spPr>
          <a:xfrm>
            <a:off x="540002" y="1666873"/>
            <a:ext cx="4028825" cy="494942"/>
          </a:xfrm>
        </p:spPr>
        <p:txBody>
          <a:bodyPr lIns="0" tIns="0" rIns="0" bIns="0" anchor="t" anchorCtr="0">
            <a:noAutofit/>
          </a:bodyPr>
          <a:lstStyle>
            <a:lvl1pPr algn="l">
              <a:lnSpc>
                <a:spcPts val="3800"/>
              </a:lnSpc>
              <a:defRPr sz="3600" baseline="0">
                <a:solidFill>
                  <a:schemeClr val="tx2"/>
                </a:solidFill>
              </a:defRPr>
            </a:lvl1pPr>
          </a:lstStyle>
          <a:p>
            <a:r>
              <a:rPr lang="en-US" dirty="0"/>
              <a:t>Thank you</a:t>
            </a:r>
          </a:p>
        </p:txBody>
      </p:sp>
      <p:cxnSp>
        <p:nvCxnSpPr>
          <p:cNvPr id="13" name="Straight Connector 12"/>
          <p:cNvCxnSpPr/>
          <p:nvPr userDrawn="1"/>
        </p:nvCxnSpPr>
        <p:spPr>
          <a:xfrm>
            <a:off x="2" y="1191600"/>
            <a:ext cx="4645025" cy="0"/>
          </a:xfrm>
          <a:prstGeom prst="line">
            <a:avLst/>
          </a:prstGeom>
          <a:ln w="7620" cap="rnd">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2" y="2309805"/>
            <a:ext cx="4645025" cy="0"/>
          </a:xfrm>
          <a:prstGeom prst="line">
            <a:avLst/>
          </a:prstGeom>
          <a:ln w="38100" cap="rnd">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9" name="Date Placeholder 3"/>
          <p:cNvSpPr>
            <a:spLocks noGrp="1"/>
          </p:cNvSpPr>
          <p:nvPr>
            <p:ph type="dt" sz="half" idx="12"/>
          </p:nvPr>
        </p:nvSpPr>
        <p:spPr>
          <a:xfrm>
            <a:off x="540000" y="6512869"/>
            <a:ext cx="1339600" cy="310656"/>
          </a:xfrm>
          <a:prstGeom prst="rect">
            <a:avLst/>
          </a:prstGeom>
        </p:spPr>
        <p:txBody>
          <a:bodyPr/>
          <a:lstStyle/>
          <a:p>
            <a:endParaRPr lang="en-US" dirty="0">
              <a:solidFill>
                <a:srgbClr val="4B4B4B"/>
              </a:solidFill>
            </a:endParaRPr>
          </a:p>
        </p:txBody>
      </p:sp>
      <p:sp>
        <p:nvSpPr>
          <p:cNvPr id="2" name="Rectangle 1"/>
          <p:cNvSpPr/>
          <p:nvPr userDrawn="1"/>
        </p:nvSpPr>
        <p:spPr>
          <a:xfrm>
            <a:off x="7780868" y="6458402"/>
            <a:ext cx="829733" cy="3651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15" name="Picture 14" descr="AQA_New_logo_no_strapline_RGB_1.5cm_deep.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9751" y="278675"/>
            <a:ext cx="1618488" cy="557784"/>
          </a:xfrm>
          <a:prstGeom prst="rect">
            <a:avLst/>
          </a:prstGeom>
        </p:spPr>
      </p:pic>
    </p:spTree>
    <p:extLst>
      <p:ext uri="{BB962C8B-B14F-4D97-AF65-F5344CB8AC3E}">
        <p14:creationId xmlns:p14="http://schemas.microsoft.com/office/powerpoint/2010/main" val="427136386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Section title Dark Blu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defRPr>
            </a:lvl1pPr>
          </a:lstStyle>
          <a:p>
            <a:r>
              <a:rPr lang="en-US" dirty="0"/>
              <a:t>Section title</a:t>
            </a:r>
          </a:p>
        </p:txBody>
      </p:sp>
      <p:sp>
        <p:nvSpPr>
          <p:cNvPr id="3" name="Date Placeholder 2"/>
          <p:cNvSpPr>
            <a:spLocks noGrp="1"/>
          </p:cNvSpPr>
          <p:nvPr>
            <p:ph type="dt" sz="half" idx="10"/>
          </p:nvPr>
        </p:nvSpPr>
        <p:spPr>
          <a:xfrm>
            <a:off x="540000" y="6459081"/>
            <a:ext cx="1239373" cy="365125"/>
          </a:xfrm>
          <a:prstGeom prst="rect">
            <a:avLst/>
          </a:prstGeom>
        </p:spPr>
        <p:txBody>
          <a:bodyPr lIns="0" tIns="0" rIns="0" bIns="0"/>
          <a:lstStyle>
            <a:lvl1pPr>
              <a:lnSpc>
                <a:spcPts val="1000"/>
              </a:lnSpc>
              <a:defRPr sz="800">
                <a:solidFill>
                  <a:schemeClr val="tx1"/>
                </a:solidFill>
              </a:defRPr>
            </a:lvl1pPr>
          </a:lstStyle>
          <a:p>
            <a:endParaRPr lang="en-US" dirty="0">
              <a:solidFill>
                <a:srgbClr val="FFFFFF"/>
              </a:solidFill>
            </a:endParaRP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73171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7" y="6459079"/>
            <a:ext cx="768351" cy="30684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66000" y="6487201"/>
            <a:ext cx="719352" cy="246896"/>
          </a:xfrm>
          <a:prstGeom prst="rect">
            <a:avLst/>
          </a:prstGeom>
        </p:spPr>
      </p:pic>
    </p:spTree>
    <p:extLst>
      <p:ext uri="{BB962C8B-B14F-4D97-AF65-F5344CB8AC3E}">
        <p14:creationId xmlns:p14="http://schemas.microsoft.com/office/powerpoint/2010/main" val="178034377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7_Section title Dark Orang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defRPr>
            </a:lvl1pPr>
          </a:lstStyle>
          <a:p>
            <a:r>
              <a:rPr lang="en-US" dirty="0"/>
              <a:t>Section title</a:t>
            </a:r>
          </a:p>
        </p:txBody>
      </p:sp>
      <p:sp>
        <p:nvSpPr>
          <p:cNvPr id="3" name="Date Placeholder 2"/>
          <p:cNvSpPr>
            <a:spLocks noGrp="1"/>
          </p:cNvSpPr>
          <p:nvPr>
            <p:ph type="dt" sz="half" idx="10"/>
          </p:nvPr>
        </p:nvSpPr>
        <p:spPr>
          <a:xfrm>
            <a:off x="540000" y="6459081"/>
            <a:ext cx="1239373" cy="365125"/>
          </a:xfrm>
          <a:prstGeom prst="rect">
            <a:avLst/>
          </a:prstGeom>
        </p:spPr>
        <p:txBody>
          <a:bodyPr lIns="0" tIns="0" rIns="0" bIns="0"/>
          <a:lstStyle>
            <a:lvl1pPr>
              <a:lnSpc>
                <a:spcPts val="1000"/>
              </a:lnSpc>
              <a:defRPr sz="800">
                <a:solidFill>
                  <a:schemeClr val="tx1"/>
                </a:solidFill>
              </a:defRPr>
            </a:lvl1pPr>
          </a:lstStyle>
          <a:p>
            <a:endParaRPr lang="en-US" dirty="0">
              <a:solidFill>
                <a:srgbClr val="FFFFFF"/>
              </a:solidFill>
            </a:endParaRP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73171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7" y="6459079"/>
            <a:ext cx="768351" cy="30684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66000" y="6487201"/>
            <a:ext cx="719352" cy="246896"/>
          </a:xfrm>
          <a:prstGeom prst="rect">
            <a:avLst/>
          </a:prstGeom>
        </p:spPr>
      </p:pic>
    </p:spTree>
    <p:extLst>
      <p:ext uri="{BB962C8B-B14F-4D97-AF65-F5344CB8AC3E}">
        <p14:creationId xmlns:p14="http://schemas.microsoft.com/office/powerpoint/2010/main" val="3423847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7_Section title Dark Turquois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defRPr>
            </a:lvl1pPr>
          </a:lstStyle>
          <a:p>
            <a:r>
              <a:rPr lang="en-US" dirty="0"/>
              <a:t>Section title</a:t>
            </a:r>
          </a:p>
        </p:txBody>
      </p:sp>
      <p:sp>
        <p:nvSpPr>
          <p:cNvPr id="3" name="Date Placeholder 2"/>
          <p:cNvSpPr>
            <a:spLocks noGrp="1"/>
          </p:cNvSpPr>
          <p:nvPr>
            <p:ph type="dt" sz="half" idx="10"/>
          </p:nvPr>
        </p:nvSpPr>
        <p:spPr>
          <a:xfrm>
            <a:off x="540000" y="6459081"/>
            <a:ext cx="1239373" cy="365125"/>
          </a:xfrm>
          <a:prstGeom prst="rect">
            <a:avLst/>
          </a:prstGeom>
        </p:spPr>
        <p:txBody>
          <a:bodyPr lIns="0" tIns="0" rIns="0" bIns="0"/>
          <a:lstStyle>
            <a:lvl1pPr>
              <a:lnSpc>
                <a:spcPts val="1000"/>
              </a:lnSpc>
              <a:defRPr sz="800">
                <a:solidFill>
                  <a:schemeClr val="tx1"/>
                </a:solidFill>
              </a:defRPr>
            </a:lvl1pPr>
          </a:lstStyle>
          <a:p>
            <a:endParaRPr lang="en-US" dirty="0">
              <a:solidFill>
                <a:srgbClr val="FFFFFF"/>
              </a:solidFill>
            </a:endParaRP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73171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7" y="6459079"/>
            <a:ext cx="768351" cy="306846"/>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66000" y="6487201"/>
            <a:ext cx="719352" cy="246896"/>
          </a:xfrm>
          <a:prstGeom prst="rect">
            <a:avLst/>
          </a:prstGeom>
        </p:spPr>
      </p:pic>
    </p:spTree>
    <p:extLst>
      <p:ext uri="{BB962C8B-B14F-4D97-AF65-F5344CB8AC3E}">
        <p14:creationId xmlns:p14="http://schemas.microsoft.com/office/powerpoint/2010/main" val="3980992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r>
              <a:rPr lang="en-GB"/>
              <a:t>Copyright © AQA and its licensors. All rights reserved.</a:t>
            </a:r>
          </a:p>
        </p:txBody>
      </p:sp>
      <p:sp>
        <p:nvSpPr>
          <p:cNvPr id="7" name="Slide Number Placeholder 6"/>
          <p:cNvSpPr>
            <a:spLocks noGrp="1"/>
          </p:cNvSpPr>
          <p:nvPr>
            <p:ph type="sldNum" sz="quarter" idx="12"/>
          </p:nvPr>
        </p:nvSpPr>
        <p:spPr/>
        <p:txBody>
          <a:bodyPr/>
          <a:lstStyle/>
          <a:p>
            <a:fld id="{EB78EB54-88C8-41C5-A161-55B52D78B4ED}" type="slidenum">
              <a:rPr lang="en-GB" smtClean="0"/>
              <a:t>‹#›</a:t>
            </a:fld>
            <a:endParaRPr lang="en-GB"/>
          </a:p>
        </p:txBody>
      </p:sp>
    </p:spTree>
    <p:extLst>
      <p:ext uri="{BB962C8B-B14F-4D97-AF65-F5344CB8AC3E}">
        <p14:creationId xmlns:p14="http://schemas.microsoft.com/office/powerpoint/2010/main" val="16056191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Section title Dark Pink">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defRPr>
            </a:lvl1pPr>
          </a:lstStyle>
          <a:p>
            <a:r>
              <a:rPr lang="en-US" dirty="0"/>
              <a:t>Section title</a:t>
            </a:r>
          </a:p>
        </p:txBody>
      </p:sp>
      <p:sp>
        <p:nvSpPr>
          <p:cNvPr id="3" name="Date Placeholder 2"/>
          <p:cNvSpPr>
            <a:spLocks noGrp="1"/>
          </p:cNvSpPr>
          <p:nvPr>
            <p:ph type="dt" sz="half" idx="10"/>
          </p:nvPr>
        </p:nvSpPr>
        <p:spPr>
          <a:xfrm>
            <a:off x="540000" y="6459081"/>
            <a:ext cx="1239373" cy="365125"/>
          </a:xfrm>
          <a:prstGeom prst="rect">
            <a:avLst/>
          </a:prstGeom>
        </p:spPr>
        <p:txBody>
          <a:bodyPr lIns="0" tIns="0" rIns="0" bIns="0"/>
          <a:lstStyle>
            <a:lvl1pPr>
              <a:lnSpc>
                <a:spcPts val="1000"/>
              </a:lnSpc>
              <a:defRPr sz="800">
                <a:solidFill>
                  <a:schemeClr val="tx1"/>
                </a:solidFill>
              </a:defRPr>
            </a:lvl1pPr>
          </a:lstStyle>
          <a:p>
            <a:endParaRPr lang="en-US" dirty="0">
              <a:solidFill>
                <a:srgbClr val="FFFFFF"/>
              </a:solidFill>
            </a:endParaRP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73171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7" y="6459079"/>
            <a:ext cx="768351" cy="30684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66000" y="6487201"/>
            <a:ext cx="719352" cy="246896"/>
          </a:xfrm>
          <a:prstGeom prst="rect">
            <a:avLst/>
          </a:prstGeom>
        </p:spPr>
      </p:pic>
    </p:spTree>
    <p:extLst>
      <p:ext uri="{BB962C8B-B14F-4D97-AF65-F5344CB8AC3E}">
        <p14:creationId xmlns:p14="http://schemas.microsoft.com/office/powerpoint/2010/main" val="372165888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7_Section title Dark Gree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1"/>
                </a:solidFill>
              </a:defRPr>
            </a:lvl1pPr>
          </a:lstStyle>
          <a:p>
            <a:r>
              <a:rPr lang="en-US" dirty="0"/>
              <a:t>Section title</a:t>
            </a:r>
          </a:p>
        </p:txBody>
      </p:sp>
      <p:sp>
        <p:nvSpPr>
          <p:cNvPr id="3" name="Date Placeholder 2"/>
          <p:cNvSpPr>
            <a:spLocks noGrp="1"/>
          </p:cNvSpPr>
          <p:nvPr>
            <p:ph type="dt" sz="half" idx="10"/>
          </p:nvPr>
        </p:nvSpPr>
        <p:spPr>
          <a:xfrm>
            <a:off x="540000" y="6459081"/>
            <a:ext cx="1239373" cy="365125"/>
          </a:xfrm>
          <a:prstGeom prst="rect">
            <a:avLst/>
          </a:prstGeom>
        </p:spPr>
        <p:txBody>
          <a:bodyPr lIns="0" tIns="0" rIns="0" bIns="0"/>
          <a:lstStyle>
            <a:lvl1pPr>
              <a:lnSpc>
                <a:spcPts val="1000"/>
              </a:lnSpc>
              <a:defRPr sz="800">
                <a:solidFill>
                  <a:schemeClr val="tx1"/>
                </a:solidFill>
              </a:defRPr>
            </a:lvl1pPr>
          </a:lstStyle>
          <a:p>
            <a:endParaRPr lang="en-US" dirty="0">
              <a:solidFill>
                <a:srgbClr val="FFFFFF"/>
              </a:solidFill>
            </a:endParaRP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73171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7" y="6459079"/>
            <a:ext cx="768351" cy="306846"/>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66000" y="6487201"/>
            <a:ext cx="719352" cy="246896"/>
          </a:xfrm>
          <a:prstGeom prst="rect">
            <a:avLst/>
          </a:prstGeom>
        </p:spPr>
      </p:pic>
    </p:spTree>
    <p:extLst>
      <p:ext uri="{BB962C8B-B14F-4D97-AF65-F5344CB8AC3E}">
        <p14:creationId xmlns:p14="http://schemas.microsoft.com/office/powerpoint/2010/main" val="37608001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Section title Dark Viole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defRPr>
            </a:lvl1pPr>
          </a:lstStyle>
          <a:p>
            <a:r>
              <a:rPr lang="en-US" dirty="0"/>
              <a:t>Section title</a:t>
            </a:r>
          </a:p>
        </p:txBody>
      </p:sp>
      <p:sp>
        <p:nvSpPr>
          <p:cNvPr id="3" name="Date Placeholder 2"/>
          <p:cNvSpPr>
            <a:spLocks noGrp="1"/>
          </p:cNvSpPr>
          <p:nvPr>
            <p:ph type="dt" sz="half" idx="10"/>
          </p:nvPr>
        </p:nvSpPr>
        <p:spPr>
          <a:xfrm>
            <a:off x="540000" y="6459081"/>
            <a:ext cx="1239373" cy="365125"/>
          </a:xfrm>
          <a:prstGeom prst="rect">
            <a:avLst/>
          </a:prstGeom>
        </p:spPr>
        <p:txBody>
          <a:bodyPr lIns="0" tIns="0" rIns="0" bIns="0"/>
          <a:lstStyle>
            <a:lvl1pPr>
              <a:lnSpc>
                <a:spcPts val="1000"/>
              </a:lnSpc>
              <a:defRPr sz="800">
                <a:solidFill>
                  <a:schemeClr val="tx1"/>
                </a:solidFill>
              </a:defRPr>
            </a:lvl1pPr>
          </a:lstStyle>
          <a:p>
            <a:endParaRPr lang="en-US" dirty="0">
              <a:solidFill>
                <a:srgbClr val="FFFFFF"/>
              </a:solidFill>
            </a:endParaRP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73171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7" y="6459079"/>
            <a:ext cx="768351" cy="306846"/>
          </a:xfrm>
          <a:prstGeom prst="rect">
            <a:avLst/>
          </a:prstGeom>
          <a:solidFill>
            <a:srgbClr val="6464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66000" y="6487201"/>
            <a:ext cx="719352" cy="246896"/>
          </a:xfrm>
          <a:prstGeom prst="rect">
            <a:avLst/>
          </a:prstGeom>
        </p:spPr>
      </p:pic>
    </p:spTree>
    <p:extLst>
      <p:ext uri="{BB962C8B-B14F-4D97-AF65-F5344CB8AC3E}">
        <p14:creationId xmlns:p14="http://schemas.microsoft.com/office/powerpoint/2010/main" val="31593177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7_Section title Dark Tea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defRPr>
            </a:lvl1pPr>
          </a:lstStyle>
          <a:p>
            <a:r>
              <a:rPr lang="en-US" dirty="0"/>
              <a:t>Section title</a:t>
            </a:r>
          </a:p>
        </p:txBody>
      </p:sp>
      <p:sp>
        <p:nvSpPr>
          <p:cNvPr id="3" name="Date Placeholder 2"/>
          <p:cNvSpPr>
            <a:spLocks noGrp="1"/>
          </p:cNvSpPr>
          <p:nvPr>
            <p:ph type="dt" sz="half" idx="10"/>
          </p:nvPr>
        </p:nvSpPr>
        <p:spPr>
          <a:xfrm>
            <a:off x="540000" y="6459081"/>
            <a:ext cx="1239373" cy="365125"/>
          </a:xfrm>
          <a:prstGeom prst="rect">
            <a:avLst/>
          </a:prstGeom>
        </p:spPr>
        <p:txBody>
          <a:bodyPr lIns="0" tIns="0" rIns="0" bIns="0"/>
          <a:lstStyle>
            <a:lvl1pPr>
              <a:lnSpc>
                <a:spcPts val="1000"/>
              </a:lnSpc>
              <a:defRPr sz="800">
                <a:solidFill>
                  <a:schemeClr val="tx1"/>
                </a:solidFill>
              </a:defRPr>
            </a:lvl1pPr>
          </a:lstStyle>
          <a:p>
            <a:endParaRPr lang="en-US" dirty="0">
              <a:solidFill>
                <a:srgbClr val="FFFFFF"/>
              </a:solidFill>
            </a:endParaRP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73171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7" y="6459079"/>
            <a:ext cx="768351" cy="306846"/>
          </a:xfrm>
          <a:prstGeom prst="rect">
            <a:avLst/>
          </a:prstGeom>
          <a:solidFill>
            <a:srgbClr val="325F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66000" y="6487201"/>
            <a:ext cx="719352" cy="246896"/>
          </a:xfrm>
          <a:prstGeom prst="rect">
            <a:avLst/>
          </a:prstGeom>
        </p:spPr>
      </p:pic>
    </p:spTree>
    <p:extLst>
      <p:ext uri="{BB962C8B-B14F-4D97-AF65-F5344CB8AC3E}">
        <p14:creationId xmlns:p14="http://schemas.microsoft.com/office/powerpoint/2010/main" val="23801831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7_Section title Dark Yel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defRPr>
            </a:lvl1pPr>
          </a:lstStyle>
          <a:p>
            <a:r>
              <a:rPr lang="en-US" dirty="0"/>
              <a:t>Section title</a:t>
            </a:r>
          </a:p>
        </p:txBody>
      </p:sp>
      <p:sp>
        <p:nvSpPr>
          <p:cNvPr id="3" name="Date Placeholder 2"/>
          <p:cNvSpPr>
            <a:spLocks noGrp="1"/>
          </p:cNvSpPr>
          <p:nvPr>
            <p:ph type="dt" sz="half" idx="10"/>
          </p:nvPr>
        </p:nvSpPr>
        <p:spPr>
          <a:xfrm>
            <a:off x="540000" y="6459081"/>
            <a:ext cx="1239373" cy="365125"/>
          </a:xfrm>
          <a:prstGeom prst="rect">
            <a:avLst/>
          </a:prstGeom>
        </p:spPr>
        <p:txBody>
          <a:bodyPr lIns="0" tIns="0" rIns="0" bIns="0"/>
          <a:lstStyle>
            <a:lvl1pPr>
              <a:lnSpc>
                <a:spcPts val="1000"/>
              </a:lnSpc>
              <a:defRPr sz="800">
                <a:solidFill>
                  <a:schemeClr val="tx1"/>
                </a:solidFill>
              </a:defRPr>
            </a:lvl1pPr>
          </a:lstStyle>
          <a:p>
            <a:endParaRPr lang="en-US" dirty="0">
              <a:solidFill>
                <a:srgbClr val="FFFFFF"/>
              </a:solidFill>
            </a:endParaRP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73171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7" y="6459079"/>
            <a:ext cx="768351" cy="306846"/>
          </a:xfrm>
          <a:prstGeom prst="rect">
            <a:avLst/>
          </a:prstGeom>
          <a:solidFill>
            <a:srgbClr val="DC7D2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66000" y="6487201"/>
            <a:ext cx="719352" cy="246896"/>
          </a:xfrm>
          <a:prstGeom prst="rect">
            <a:avLst/>
          </a:prstGeom>
        </p:spPr>
      </p:pic>
    </p:spTree>
    <p:extLst>
      <p:ext uri="{BB962C8B-B14F-4D97-AF65-F5344CB8AC3E}">
        <p14:creationId xmlns:p14="http://schemas.microsoft.com/office/powerpoint/2010/main" val="34312045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7_Section title Dark Brick">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1"/>
                </a:solidFill>
              </a:defRPr>
            </a:lvl1pPr>
          </a:lstStyle>
          <a:p>
            <a:r>
              <a:rPr lang="en-US" dirty="0"/>
              <a:t>Section title</a:t>
            </a:r>
          </a:p>
        </p:txBody>
      </p:sp>
      <p:sp>
        <p:nvSpPr>
          <p:cNvPr id="3" name="Date Placeholder 2"/>
          <p:cNvSpPr>
            <a:spLocks noGrp="1"/>
          </p:cNvSpPr>
          <p:nvPr>
            <p:ph type="dt" sz="half" idx="10"/>
          </p:nvPr>
        </p:nvSpPr>
        <p:spPr>
          <a:xfrm>
            <a:off x="540000" y="6459081"/>
            <a:ext cx="1239373" cy="365125"/>
          </a:xfrm>
          <a:prstGeom prst="rect">
            <a:avLst/>
          </a:prstGeom>
        </p:spPr>
        <p:txBody>
          <a:bodyPr lIns="0" tIns="0" rIns="0" bIns="0"/>
          <a:lstStyle>
            <a:lvl1pPr>
              <a:lnSpc>
                <a:spcPts val="1000"/>
              </a:lnSpc>
              <a:defRPr sz="800">
                <a:solidFill>
                  <a:schemeClr val="tx1"/>
                </a:solidFill>
              </a:defRPr>
            </a:lvl1pPr>
          </a:lstStyle>
          <a:p>
            <a:endParaRPr lang="en-US" dirty="0">
              <a:solidFill>
                <a:srgbClr val="FFFFFF"/>
              </a:solidFill>
            </a:endParaRP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solidFill>
                  <a:srgbClr val="FFFFFF"/>
                </a:solidFill>
              </a:rPr>
              <a:t>Copyright © AQA and its licensors. All rights reserved.</a:t>
            </a:r>
          </a:p>
        </p:txBody>
      </p:sp>
      <p:sp>
        <p:nvSpPr>
          <p:cNvPr id="12" name="Content Placeholder 2"/>
          <p:cNvSpPr>
            <a:spLocks noGrp="1"/>
          </p:cNvSpPr>
          <p:nvPr>
            <p:ph idx="1"/>
          </p:nvPr>
        </p:nvSpPr>
        <p:spPr>
          <a:xfrm>
            <a:off x="540000" y="173171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7" y="6459079"/>
            <a:ext cx="768351" cy="306846"/>
          </a:xfrm>
          <a:prstGeom prst="rect">
            <a:avLst/>
          </a:prstGeom>
          <a:solidFill>
            <a:srgbClr val="783C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descr="AQA_New_logo_20mm_no_strapline_WHITEOUT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66000" y="6487201"/>
            <a:ext cx="719352" cy="246896"/>
          </a:xfrm>
          <a:prstGeom prst="rect">
            <a:avLst/>
          </a:prstGeom>
        </p:spPr>
      </p:pic>
    </p:spTree>
    <p:extLst>
      <p:ext uri="{BB962C8B-B14F-4D97-AF65-F5344CB8AC3E}">
        <p14:creationId xmlns:p14="http://schemas.microsoft.com/office/powerpoint/2010/main" val="39155591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pic>
        <p:nvPicPr>
          <p:cNvPr id="2" name="Picture 3" descr="W:\3 - Administrators\3_3 Promotion\Hard Copy\Flyers\Autumn 2011\Range design work\AQA Excellence\Art work\Excellence%20Foot (c)_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3252" r="4065" b="82439"/>
          <a:stretch>
            <a:fillRect/>
          </a:stretch>
        </p:blipFill>
        <p:spPr bwMode="auto">
          <a:xfrm>
            <a:off x="250827" y="6453188"/>
            <a:ext cx="853281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069980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useBgFill="1">
        <p:nvSpPr>
          <p:cNvPr id="12" name="Rectangle 11"/>
          <p:cNvSpPr/>
          <p:nvPr userDrawn="1"/>
        </p:nvSpPr>
        <p:spPr>
          <a:xfrm>
            <a:off x="4153" y="6246646"/>
            <a:ext cx="8796168" cy="165738"/>
          </a:xfrm>
          <a:prstGeom prst="rect">
            <a:avLst/>
          </a:prstGeom>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useBgFill="1">
        <p:nvSpPr>
          <p:cNvPr id="9" name="Rectangle 8"/>
          <p:cNvSpPr/>
          <p:nvPr userDrawn="1"/>
        </p:nvSpPr>
        <p:spPr>
          <a:xfrm>
            <a:off x="0" y="892053"/>
            <a:ext cx="8796168" cy="165738"/>
          </a:xfrm>
          <a:prstGeom prst="rect">
            <a:avLst/>
          </a:prstGeom>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540000" y="1303334"/>
            <a:ext cx="7284158" cy="968675"/>
          </a:xfrm>
        </p:spPr>
        <p:txBody>
          <a:bodyPr lIns="0" tIns="0" rIns="0" bIns="0" anchor="t" anchorCtr="0">
            <a:noAutofit/>
          </a:bodyPr>
          <a:lstStyle>
            <a:lvl1pPr algn="l">
              <a:lnSpc>
                <a:spcPts val="3800"/>
              </a:lnSpc>
              <a:defRPr sz="2800" baseline="0">
                <a:solidFill>
                  <a:schemeClr val="tx2"/>
                </a:solidFill>
                <a:latin typeface="AQA Chevin Pro Light"/>
              </a:defRPr>
            </a:lvl1pPr>
          </a:lstStyle>
          <a:p>
            <a:r>
              <a:rPr lang="en-US" dirty="0"/>
              <a:t>Course Title (Level and Subject)</a:t>
            </a:r>
          </a:p>
        </p:txBody>
      </p:sp>
      <p:sp>
        <p:nvSpPr>
          <p:cNvPr id="3" name="Subtitle 2"/>
          <p:cNvSpPr>
            <a:spLocks noGrp="1"/>
          </p:cNvSpPr>
          <p:nvPr>
            <p:ph type="subTitle" idx="1" hasCustomPrompt="1"/>
          </p:nvPr>
        </p:nvSpPr>
        <p:spPr>
          <a:xfrm>
            <a:off x="540000" y="2981915"/>
            <a:ext cx="4114551" cy="378312"/>
          </a:xfrm>
        </p:spPr>
        <p:txBody>
          <a:bodyPr lIns="0" tIns="0" rIns="0" bIns="0">
            <a:noAutofit/>
          </a:bodyPr>
          <a:lstStyle>
            <a:lvl1pPr marL="0" indent="0" algn="l">
              <a:lnSpc>
                <a:spcPts val="2600"/>
              </a:lnSpc>
              <a:buNone/>
              <a:defRPr sz="2400" b="0" i="0">
                <a:solidFill>
                  <a:schemeClr val="tx2"/>
                </a:solidFill>
                <a:latin typeface="AQA Chevin Pro Light"/>
                <a:cs typeface="AQA Chevin Pro Ligh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Presented by</a:t>
            </a:r>
            <a:br>
              <a:rPr lang="en-US" dirty="0"/>
            </a:br>
            <a:endParaRPr lang="en-US" dirty="0"/>
          </a:p>
        </p:txBody>
      </p:sp>
      <p:sp>
        <p:nvSpPr>
          <p:cNvPr id="5" name="Footer Placeholder 4"/>
          <p:cNvSpPr>
            <a:spLocks noGrp="1"/>
          </p:cNvSpPr>
          <p:nvPr>
            <p:ph type="ftr" sz="quarter" idx="11"/>
          </p:nvPr>
        </p:nvSpPr>
        <p:spPr>
          <a:xfrm>
            <a:off x="1976439" y="6458400"/>
            <a:ext cx="2678112" cy="241300"/>
          </a:xfrm>
        </p:spPr>
        <p:txBody>
          <a:bodyPr lIns="0" tIns="0" rIns="0" bIns="0" anchor="t" anchorCtr="0"/>
          <a:lstStyle>
            <a:lvl1pPr algn="r">
              <a:lnSpc>
                <a:spcPts val="1000"/>
              </a:lnSpc>
              <a:defRPr sz="800">
                <a:solidFill>
                  <a:schemeClr val="tx1"/>
                </a:solidFill>
              </a:defRPr>
            </a:lvl1pPr>
          </a:lstStyle>
          <a:p>
            <a:r>
              <a:rPr lang="en-US" dirty="0"/>
              <a:t>Copyright © AQA and its licensors. All rights reserved.</a:t>
            </a:r>
          </a:p>
        </p:txBody>
      </p:sp>
      <p:cxnSp>
        <p:nvCxnSpPr>
          <p:cNvPr id="10" name="Straight Connector 9"/>
          <p:cNvCxnSpPr/>
          <p:nvPr userDrawn="1"/>
        </p:nvCxnSpPr>
        <p:spPr>
          <a:xfrm>
            <a:off x="0" y="1191693"/>
            <a:ext cx="4645025" cy="0"/>
          </a:xfrm>
          <a:prstGeom prst="line">
            <a:avLst/>
          </a:prstGeom>
          <a:ln w="7620" cap="rnd">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0" y="2433050"/>
            <a:ext cx="4645025" cy="0"/>
          </a:xfrm>
          <a:prstGeom prst="line">
            <a:avLst/>
          </a:prstGeom>
          <a:ln w="38100" cap="rnd">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a:off x="0" y="6356350"/>
            <a:ext cx="8585200" cy="0"/>
          </a:xfrm>
          <a:prstGeom prst="line">
            <a:avLst/>
          </a:prstGeom>
          <a:ln w="7620" cap="rnd">
            <a:solidFill>
              <a:schemeClr val="tx2"/>
            </a:solidFill>
          </a:ln>
          <a:effectLst/>
        </p:spPr>
        <p:style>
          <a:lnRef idx="2">
            <a:schemeClr val="accent1"/>
          </a:lnRef>
          <a:fillRef idx="0">
            <a:schemeClr val="accent1"/>
          </a:fillRef>
          <a:effectRef idx="1">
            <a:schemeClr val="accent1"/>
          </a:effectRef>
          <a:fontRef idx="minor">
            <a:schemeClr val="tx1"/>
          </a:fontRef>
        </p:style>
      </p:cxnSp>
      <p:pic>
        <p:nvPicPr>
          <p:cNvPr id="7" name="Picture 6" descr="AQA_New_logo_no_strapline_RGB_1.5cm_deep.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750" y="278675"/>
            <a:ext cx="1618488" cy="557784"/>
          </a:xfrm>
          <a:prstGeom prst="rect">
            <a:avLst/>
          </a:prstGeom>
        </p:spPr>
      </p:pic>
      <p:sp useBgFill="1">
        <p:nvSpPr>
          <p:cNvPr id="4" name="TextBox 3"/>
          <p:cNvSpPr txBox="1"/>
          <p:nvPr userDrawn="1"/>
        </p:nvSpPr>
        <p:spPr>
          <a:xfrm>
            <a:off x="7824158" y="6444249"/>
            <a:ext cx="854016" cy="369332"/>
          </a:xfrm>
          <a:prstGeom prst="rect">
            <a:avLst/>
          </a:prstGeom>
        </p:spPr>
        <p:txBody>
          <a:bodyPr wrap="square" rtlCol="0">
            <a:spAutoFit/>
          </a:bodyPr>
          <a:lstStyle/>
          <a:p>
            <a:endParaRPr lang="en-GB" dirty="0"/>
          </a:p>
        </p:txBody>
      </p:sp>
    </p:spTree>
    <p:extLst>
      <p:ext uri="{BB962C8B-B14F-4D97-AF65-F5344CB8AC3E}">
        <p14:creationId xmlns:p14="http://schemas.microsoft.com/office/powerpoint/2010/main" val="9752075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8_Contents">
    <p:bg>
      <p:bgPr>
        <a:solidFill>
          <a:schemeClr val="tx1">
            <a:alpha val="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2"/>
                </a:solidFill>
                <a:latin typeface="+mn-lt"/>
              </a:defRPr>
            </a:lvl1pPr>
          </a:lstStyle>
          <a:p>
            <a:r>
              <a:rPr lang="en-US" dirty="0"/>
              <a:t>Contents</a:t>
            </a:r>
          </a:p>
        </p:txBody>
      </p:sp>
      <p:sp>
        <p:nvSpPr>
          <p:cNvPr id="4" name="Footer Placeholder 3"/>
          <p:cNvSpPr>
            <a:spLocks noGrp="1"/>
          </p:cNvSpPr>
          <p:nvPr>
            <p:ph type="ftr" sz="quarter" idx="11"/>
          </p:nvPr>
        </p:nvSpPr>
        <p:spPr/>
        <p:txBody>
          <a:bodyPr/>
          <a:lstStyle>
            <a:lvl1pPr>
              <a:lnSpc>
                <a:spcPts val="1000"/>
              </a:lnSpc>
              <a:defRPr>
                <a:solidFill>
                  <a:schemeClr val="bg1"/>
                </a:solidFill>
              </a:defRPr>
            </a:lvl1pPr>
          </a:lstStyle>
          <a:p>
            <a:r>
              <a:rPr lang="en-US" dirty="0"/>
              <a:t>Copyright © AQA and its licensors. All rights reserved.</a:t>
            </a:r>
          </a:p>
        </p:txBody>
      </p:sp>
      <p:sp>
        <p:nvSpPr>
          <p:cNvPr id="12" name="Content Placeholder 2"/>
          <p:cNvSpPr>
            <a:spLocks noGrp="1"/>
          </p:cNvSpPr>
          <p:nvPr>
            <p:ph idx="1"/>
          </p:nvPr>
        </p:nvSpPr>
        <p:spPr>
          <a:xfrm>
            <a:off x="540000" y="1331663"/>
            <a:ext cx="8045200" cy="44068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5" name="Straight Connector 14"/>
          <p:cNvCxnSpPr/>
          <p:nvPr userDrawn="1"/>
        </p:nvCxnSpPr>
        <p:spPr>
          <a:xfrm>
            <a:off x="0" y="962025"/>
            <a:ext cx="8585200" cy="0"/>
          </a:xfrm>
          <a:prstGeom prst="line">
            <a:avLst/>
          </a:prstGeom>
          <a:ln w="7620" cap="rnd">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0" y="6340475"/>
            <a:ext cx="8585200" cy="0"/>
          </a:xfrm>
          <a:prstGeom prst="line">
            <a:avLst/>
          </a:prstGeom>
          <a:ln w="7620" cap="rnd">
            <a:solidFill>
              <a:schemeClr val="bg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69000114"/>
      </p:ext>
    </p:extLst>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9_Contents">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mn-lt"/>
              </a:defRPr>
            </a:lvl1pPr>
          </a:lstStyle>
          <a:p>
            <a:r>
              <a:rPr lang="en-US" dirty="0"/>
              <a:t>Contents</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t>Copyright © AQA and its licensors. All rights reserved.</a:t>
            </a:r>
          </a:p>
        </p:txBody>
      </p:sp>
      <p:sp>
        <p:nvSpPr>
          <p:cNvPr id="12" name="Content Placeholder 2"/>
          <p:cNvSpPr>
            <a:spLocks noGrp="1"/>
          </p:cNvSpPr>
          <p:nvPr>
            <p:ph idx="1"/>
          </p:nvPr>
        </p:nvSpPr>
        <p:spPr>
          <a:xfrm>
            <a:off x="540000" y="173171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p:nvPr userDrawn="1"/>
        </p:nvSpPr>
        <p:spPr>
          <a:xfrm>
            <a:off x="7845425" y="6459079"/>
            <a:ext cx="768350" cy="3068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7"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3105380391"/>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endParaRPr lang="en-GB"/>
          </a:p>
        </p:txBody>
      </p:sp>
      <p:sp>
        <p:nvSpPr>
          <p:cNvPr id="8" name="Footer Placeholder 7"/>
          <p:cNvSpPr>
            <a:spLocks noGrp="1"/>
          </p:cNvSpPr>
          <p:nvPr>
            <p:ph type="ftr" sz="quarter" idx="11"/>
          </p:nvPr>
        </p:nvSpPr>
        <p:spPr/>
        <p:txBody>
          <a:bodyPr/>
          <a:lstStyle/>
          <a:p>
            <a:r>
              <a:rPr lang="en-GB"/>
              <a:t>Copyright © AQA and its licensors. All rights reserved.</a:t>
            </a:r>
          </a:p>
        </p:txBody>
      </p:sp>
      <p:sp>
        <p:nvSpPr>
          <p:cNvPr id="9" name="Slide Number Placeholder 8"/>
          <p:cNvSpPr>
            <a:spLocks noGrp="1"/>
          </p:cNvSpPr>
          <p:nvPr>
            <p:ph type="sldNum" sz="quarter" idx="12"/>
          </p:nvPr>
        </p:nvSpPr>
        <p:spPr/>
        <p:txBody>
          <a:bodyPr/>
          <a:lstStyle/>
          <a:p>
            <a:fld id="{EB78EB54-88C8-41C5-A161-55B52D78B4ED}" type="slidenum">
              <a:rPr lang="en-GB" smtClean="0"/>
              <a:t>‹#›</a:t>
            </a:fld>
            <a:endParaRPr lang="en-GB"/>
          </a:p>
        </p:txBody>
      </p:sp>
    </p:spTree>
    <p:extLst>
      <p:ext uri="{BB962C8B-B14F-4D97-AF65-F5344CB8AC3E}">
        <p14:creationId xmlns:p14="http://schemas.microsoft.com/office/powerpoint/2010/main" val="348844036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8_Section title Dark Blu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2"/>
                </a:solidFill>
                <a:latin typeface="+mn-lt"/>
              </a:defRPr>
            </a:lvl1pPr>
          </a:lstStyle>
          <a:p>
            <a:r>
              <a:rPr lang="en-US" dirty="0"/>
              <a:t>Presentation title</a:t>
            </a:r>
          </a:p>
        </p:txBody>
      </p:sp>
      <p:sp>
        <p:nvSpPr>
          <p:cNvPr id="4" name="Footer Placeholder 3"/>
          <p:cNvSpPr>
            <a:spLocks noGrp="1"/>
          </p:cNvSpPr>
          <p:nvPr>
            <p:ph type="ftr" sz="quarter" idx="11"/>
          </p:nvPr>
        </p:nvSpPr>
        <p:spPr>
          <a:xfrm>
            <a:off x="1905712" y="6459079"/>
            <a:ext cx="2749126" cy="241200"/>
          </a:xfrm>
        </p:spPr>
        <p:txBody>
          <a:bodyPr/>
          <a:lstStyle>
            <a:lvl1pPr>
              <a:lnSpc>
                <a:spcPts val="1000"/>
              </a:lnSpc>
              <a:defRPr>
                <a:solidFill>
                  <a:schemeClr val="bg1"/>
                </a:solidFill>
              </a:defRPr>
            </a:lvl1pPr>
          </a:lstStyle>
          <a:p>
            <a:r>
              <a:rPr lang="en-US" dirty="0"/>
              <a:t>Copyright © 2021 AQA and its licensors. All rights reserved.</a:t>
            </a:r>
          </a:p>
        </p:txBody>
      </p:sp>
      <p:sp>
        <p:nvSpPr>
          <p:cNvPr id="12" name="Content Placeholder 2"/>
          <p:cNvSpPr>
            <a:spLocks noGrp="1"/>
          </p:cNvSpPr>
          <p:nvPr>
            <p:ph idx="1"/>
          </p:nvPr>
        </p:nvSpPr>
        <p:spPr>
          <a:xfrm>
            <a:off x="540000" y="1731713"/>
            <a:ext cx="8045200" cy="44068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p:cNvCxnSpPr/>
          <p:nvPr userDrawn="1"/>
        </p:nvCxnSpPr>
        <p:spPr>
          <a:xfrm>
            <a:off x="0" y="962025"/>
            <a:ext cx="8585200" cy="0"/>
          </a:xfrm>
          <a:prstGeom prst="line">
            <a:avLst/>
          </a:prstGeom>
          <a:ln w="7620" cap="rnd">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userDrawn="1"/>
        </p:nvCxnSpPr>
        <p:spPr>
          <a:xfrm>
            <a:off x="0" y="6340475"/>
            <a:ext cx="8585200" cy="0"/>
          </a:xfrm>
          <a:prstGeom prst="line">
            <a:avLst/>
          </a:prstGeom>
          <a:ln w="7620" cap="rnd">
            <a:solidFill>
              <a:schemeClr val="bg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72344054"/>
      </p:ext>
    </p:extLst>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9_Closing slide">
    <p:spTree>
      <p:nvGrpSpPr>
        <p:cNvPr id="1" name=""/>
        <p:cNvGrpSpPr/>
        <p:nvPr/>
      </p:nvGrpSpPr>
      <p:grpSpPr>
        <a:xfrm>
          <a:off x="0" y="0"/>
          <a:ext cx="0" cy="0"/>
          <a:chOff x="0" y="0"/>
          <a:chExt cx="0" cy="0"/>
        </a:xfrm>
      </p:grpSpPr>
      <p:sp useBgFill="1">
        <p:nvSpPr>
          <p:cNvPr id="16" name="Rectangle 15"/>
          <p:cNvSpPr/>
          <p:nvPr userDrawn="1"/>
        </p:nvSpPr>
        <p:spPr>
          <a:xfrm>
            <a:off x="0" y="899455"/>
            <a:ext cx="8768155" cy="221169"/>
          </a:xfrm>
          <a:prstGeom prst="rect">
            <a:avLst/>
          </a:prstGeom>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Footer Placeholder 7"/>
          <p:cNvSpPr>
            <a:spLocks noGrp="1"/>
          </p:cNvSpPr>
          <p:nvPr>
            <p:ph type="ftr" sz="quarter" idx="11"/>
          </p:nvPr>
        </p:nvSpPr>
        <p:spPr/>
        <p:txBody>
          <a:bodyPr/>
          <a:lstStyle>
            <a:lvl1pPr>
              <a:lnSpc>
                <a:spcPts val="1000"/>
              </a:lnSpc>
              <a:defRPr/>
            </a:lvl1pPr>
          </a:lstStyle>
          <a:p>
            <a:r>
              <a:rPr lang="en-US" dirty="0"/>
              <a:t>Copyright © AQA and its licensors. All rights reserved.</a:t>
            </a:r>
          </a:p>
        </p:txBody>
      </p:sp>
      <p:sp>
        <p:nvSpPr>
          <p:cNvPr id="11" name="Title 1"/>
          <p:cNvSpPr>
            <a:spLocks noGrp="1"/>
          </p:cNvSpPr>
          <p:nvPr>
            <p:ph type="ctrTitle" hasCustomPrompt="1"/>
          </p:nvPr>
        </p:nvSpPr>
        <p:spPr>
          <a:xfrm>
            <a:off x="540000" y="1666873"/>
            <a:ext cx="4028825" cy="494942"/>
          </a:xfrm>
        </p:spPr>
        <p:txBody>
          <a:bodyPr lIns="0" tIns="0" rIns="0" bIns="0" anchor="t" anchorCtr="0">
            <a:noAutofit/>
          </a:bodyPr>
          <a:lstStyle>
            <a:lvl1pPr algn="l">
              <a:lnSpc>
                <a:spcPts val="3800"/>
              </a:lnSpc>
              <a:defRPr sz="3600" baseline="0">
                <a:solidFill>
                  <a:schemeClr val="tx2"/>
                </a:solidFill>
              </a:defRPr>
            </a:lvl1pPr>
          </a:lstStyle>
          <a:p>
            <a:r>
              <a:rPr lang="en-US" dirty="0"/>
              <a:t>Thank you</a:t>
            </a:r>
          </a:p>
        </p:txBody>
      </p:sp>
      <p:cxnSp>
        <p:nvCxnSpPr>
          <p:cNvPr id="13" name="Straight Connector 12"/>
          <p:cNvCxnSpPr/>
          <p:nvPr userDrawn="1"/>
        </p:nvCxnSpPr>
        <p:spPr>
          <a:xfrm>
            <a:off x="0" y="1191600"/>
            <a:ext cx="4645025" cy="0"/>
          </a:xfrm>
          <a:prstGeom prst="line">
            <a:avLst/>
          </a:prstGeom>
          <a:ln w="7620" cap="rnd">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0" y="2309805"/>
            <a:ext cx="4645025" cy="0"/>
          </a:xfrm>
          <a:prstGeom prst="line">
            <a:avLst/>
          </a:prstGeom>
          <a:ln w="38100" cap="rnd">
            <a:solidFill>
              <a:schemeClr val="tx2"/>
            </a:solidFill>
          </a:ln>
          <a:effectLst/>
        </p:spPr>
        <p:style>
          <a:lnRef idx="2">
            <a:schemeClr val="accent1"/>
          </a:lnRef>
          <a:fillRef idx="0">
            <a:schemeClr val="accent1"/>
          </a:fillRef>
          <a:effectRef idx="1">
            <a:schemeClr val="accent1"/>
          </a:effectRef>
          <a:fontRef idx="minor">
            <a:schemeClr val="tx1"/>
          </a:fontRef>
        </p:style>
      </p:cxnSp>
      <p:pic>
        <p:nvPicPr>
          <p:cNvPr id="15" name="Picture 14" descr="AQA_New_logo_no_strapline_RGB_1.5cm_deep.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750" y="278675"/>
            <a:ext cx="1618488" cy="557784"/>
          </a:xfrm>
          <a:prstGeom prst="rect">
            <a:avLst/>
          </a:prstGeom>
        </p:spPr>
      </p:pic>
      <p:sp useBgFill="1">
        <p:nvSpPr>
          <p:cNvPr id="10" name="TextBox 9"/>
          <p:cNvSpPr txBox="1"/>
          <p:nvPr userDrawn="1"/>
        </p:nvSpPr>
        <p:spPr>
          <a:xfrm>
            <a:off x="7824158" y="6444249"/>
            <a:ext cx="854016" cy="369332"/>
          </a:xfrm>
          <a:prstGeom prst="rect">
            <a:avLst/>
          </a:prstGeom>
        </p:spPr>
        <p:txBody>
          <a:bodyPr wrap="square" rtlCol="0">
            <a:spAutoFit/>
          </a:bodyPr>
          <a:lstStyle/>
          <a:p>
            <a:endParaRPr lang="en-GB" dirty="0"/>
          </a:p>
        </p:txBody>
      </p:sp>
    </p:spTree>
    <p:extLst>
      <p:ext uri="{BB962C8B-B14F-4D97-AF65-F5344CB8AC3E}">
        <p14:creationId xmlns:p14="http://schemas.microsoft.com/office/powerpoint/2010/main" val="23454167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9_Section title Dark Blu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t>Copyright © AQA and its licensors. All rights reserved.</a:t>
            </a:r>
          </a:p>
        </p:txBody>
      </p:sp>
      <p:sp>
        <p:nvSpPr>
          <p:cNvPr id="12" name="Content Placeholder 2"/>
          <p:cNvSpPr>
            <a:spLocks noGrp="1"/>
          </p:cNvSpPr>
          <p:nvPr>
            <p:ph idx="1"/>
          </p:nvPr>
        </p:nvSpPr>
        <p:spPr>
          <a:xfrm>
            <a:off x="540152" y="1474538"/>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3371148119"/>
      </p:ext>
    </p:extLst>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9_Section title Dark Orang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t>Copyright © AQA and its licensors. All rights reserved.</a:t>
            </a:r>
          </a:p>
        </p:txBody>
      </p:sp>
      <p:sp>
        <p:nvSpPr>
          <p:cNvPr id="12" name="Content Placeholder 2"/>
          <p:cNvSpPr>
            <a:spLocks noGrp="1"/>
          </p:cNvSpPr>
          <p:nvPr>
            <p:ph idx="1"/>
          </p:nvPr>
        </p:nvSpPr>
        <p:spPr>
          <a:xfrm>
            <a:off x="540000" y="1474538"/>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435894494"/>
      </p:ext>
    </p:extLst>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9_Section title Dark Turquoise">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t>Copyright © AQA and its licensors. All rights reserved.</a:t>
            </a:r>
          </a:p>
        </p:txBody>
      </p:sp>
      <p:sp>
        <p:nvSpPr>
          <p:cNvPr id="12" name="Content Placeholder 2"/>
          <p:cNvSpPr>
            <a:spLocks noGrp="1"/>
          </p:cNvSpPr>
          <p:nvPr>
            <p:ph idx="1"/>
          </p:nvPr>
        </p:nvSpPr>
        <p:spPr>
          <a:xfrm>
            <a:off x="540000" y="150311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4252778515"/>
      </p:ext>
    </p:extLst>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9_Section title Dark Pink">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t>Copyright © AQA and its licensors. All rights reserved.</a:t>
            </a:r>
          </a:p>
        </p:txBody>
      </p:sp>
      <p:sp>
        <p:nvSpPr>
          <p:cNvPr id="12" name="Content Placeholder 2"/>
          <p:cNvSpPr>
            <a:spLocks noGrp="1"/>
          </p:cNvSpPr>
          <p:nvPr>
            <p:ph idx="1"/>
          </p:nvPr>
        </p:nvSpPr>
        <p:spPr>
          <a:xfrm>
            <a:off x="540000" y="1417388"/>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1071877965"/>
      </p:ext>
    </p:extLst>
  </p:cSld>
  <p:clrMapOvr>
    <a:overrideClrMapping bg1="dk1" tx1="lt1" bg2="dk2" tx2="lt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9_Section title Dark Green">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t>Copyright © AQA and its licensors. All rights reserved.</a:t>
            </a:r>
          </a:p>
        </p:txBody>
      </p:sp>
      <p:sp>
        <p:nvSpPr>
          <p:cNvPr id="12" name="Content Placeholder 2"/>
          <p:cNvSpPr>
            <a:spLocks noGrp="1"/>
          </p:cNvSpPr>
          <p:nvPr>
            <p:ph idx="1"/>
          </p:nvPr>
        </p:nvSpPr>
        <p:spPr>
          <a:xfrm>
            <a:off x="540152" y="148406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3427785336"/>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9_Section title Dark Violet">
    <p:bg>
      <p:bgPr>
        <a:solidFill>
          <a:srgbClr val="6464A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t>Copyright © AQA and its licensors. All rights reserved.</a:t>
            </a:r>
          </a:p>
        </p:txBody>
      </p:sp>
      <p:sp>
        <p:nvSpPr>
          <p:cNvPr id="12" name="Content Placeholder 2"/>
          <p:cNvSpPr>
            <a:spLocks noGrp="1"/>
          </p:cNvSpPr>
          <p:nvPr>
            <p:ph idx="1"/>
          </p:nvPr>
        </p:nvSpPr>
        <p:spPr>
          <a:xfrm>
            <a:off x="540152" y="1455488"/>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rgbClr val="6464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369877700"/>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Section title Dark Teal">
    <p:bg>
      <p:bgPr>
        <a:solidFill>
          <a:srgbClr val="325F7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t>Copyright © AQA and its licensors. All rights reserved.</a:t>
            </a:r>
          </a:p>
        </p:txBody>
      </p:sp>
      <p:sp>
        <p:nvSpPr>
          <p:cNvPr id="12" name="Content Placeholder 2"/>
          <p:cNvSpPr>
            <a:spLocks noGrp="1"/>
          </p:cNvSpPr>
          <p:nvPr>
            <p:ph idx="1"/>
          </p:nvPr>
        </p:nvSpPr>
        <p:spPr>
          <a:xfrm>
            <a:off x="540000" y="144596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rgbClr val="325F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3036506365"/>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9_Section title Dark Yellow">
    <p:bg>
      <p:bgPr>
        <a:solidFill>
          <a:srgbClr val="DC7D2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t>Copyright © AQA and its licensors. All rights reserved.</a:t>
            </a:r>
          </a:p>
        </p:txBody>
      </p:sp>
      <p:sp>
        <p:nvSpPr>
          <p:cNvPr id="12" name="Content Placeholder 2"/>
          <p:cNvSpPr>
            <a:spLocks noGrp="1"/>
          </p:cNvSpPr>
          <p:nvPr>
            <p:ph idx="1"/>
          </p:nvPr>
        </p:nvSpPr>
        <p:spPr>
          <a:xfrm>
            <a:off x="540000" y="148406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rgbClr val="DC7D2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2239401692"/>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endParaRPr lang="en-GB"/>
          </a:p>
        </p:txBody>
      </p:sp>
      <p:sp>
        <p:nvSpPr>
          <p:cNvPr id="4" name="Footer Placeholder 3"/>
          <p:cNvSpPr>
            <a:spLocks noGrp="1"/>
          </p:cNvSpPr>
          <p:nvPr>
            <p:ph type="ftr" sz="quarter" idx="11"/>
          </p:nvPr>
        </p:nvSpPr>
        <p:spPr/>
        <p:txBody>
          <a:bodyPr/>
          <a:lstStyle/>
          <a:p>
            <a:r>
              <a:rPr lang="en-GB"/>
              <a:t>Copyright © AQA and its licensors. All rights reserved.</a:t>
            </a:r>
          </a:p>
        </p:txBody>
      </p:sp>
      <p:sp>
        <p:nvSpPr>
          <p:cNvPr id="5" name="Slide Number Placeholder 4"/>
          <p:cNvSpPr>
            <a:spLocks noGrp="1"/>
          </p:cNvSpPr>
          <p:nvPr>
            <p:ph type="sldNum" sz="quarter" idx="12"/>
          </p:nvPr>
        </p:nvSpPr>
        <p:spPr/>
        <p:txBody>
          <a:bodyPr/>
          <a:lstStyle/>
          <a:p>
            <a:fld id="{EB78EB54-88C8-41C5-A161-55B52D78B4ED}" type="slidenum">
              <a:rPr lang="en-GB" smtClean="0"/>
              <a:t>‹#›</a:t>
            </a:fld>
            <a:endParaRPr lang="en-GB"/>
          </a:p>
        </p:txBody>
      </p:sp>
    </p:spTree>
    <p:extLst>
      <p:ext uri="{BB962C8B-B14F-4D97-AF65-F5344CB8AC3E}">
        <p14:creationId xmlns:p14="http://schemas.microsoft.com/office/powerpoint/2010/main" val="8510645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9_Section title Dark Brick">
    <p:bg>
      <p:bgPr>
        <a:solidFill>
          <a:srgbClr val="783C2D"/>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1"/>
                </a:solidFill>
                <a:latin typeface="+mn-lt"/>
              </a:defRPr>
            </a:lvl1pPr>
          </a:lstStyle>
          <a:p>
            <a:r>
              <a:rPr lang="en-US" dirty="0"/>
              <a:t>Section title</a:t>
            </a:r>
          </a:p>
        </p:txBody>
      </p:sp>
      <p:sp>
        <p:nvSpPr>
          <p:cNvPr id="4" name="Footer Placeholder 3"/>
          <p:cNvSpPr>
            <a:spLocks noGrp="1"/>
          </p:cNvSpPr>
          <p:nvPr>
            <p:ph type="ftr" sz="quarter" idx="11"/>
          </p:nvPr>
        </p:nvSpPr>
        <p:spPr/>
        <p:txBody>
          <a:bodyPr/>
          <a:lstStyle>
            <a:lvl1pPr>
              <a:lnSpc>
                <a:spcPts val="1000"/>
              </a:lnSpc>
              <a:defRPr>
                <a:solidFill>
                  <a:schemeClr val="tx1"/>
                </a:solidFill>
              </a:defRPr>
            </a:lvl1pPr>
          </a:lstStyle>
          <a:p>
            <a:r>
              <a:rPr lang="en-US" dirty="0"/>
              <a:t>Copyright © AQA and its licensors. All rights reserved.</a:t>
            </a:r>
          </a:p>
        </p:txBody>
      </p:sp>
      <p:sp>
        <p:nvSpPr>
          <p:cNvPr id="12" name="Content Placeholder 2"/>
          <p:cNvSpPr>
            <a:spLocks noGrp="1"/>
          </p:cNvSpPr>
          <p:nvPr>
            <p:ph idx="1"/>
          </p:nvPr>
        </p:nvSpPr>
        <p:spPr>
          <a:xfrm>
            <a:off x="540000" y="1445963"/>
            <a:ext cx="8045200" cy="440680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7845425" y="6459079"/>
            <a:ext cx="768350" cy="306846"/>
          </a:xfrm>
          <a:prstGeom prst="rect">
            <a:avLst/>
          </a:prstGeom>
          <a:solidFill>
            <a:srgbClr val="783C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descr="AQA_New_logo_20mm_no_strapline_WHITEOU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12791653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457200" y="838200"/>
            <a:ext cx="8229600" cy="609600"/>
          </a:xfrm>
          <a:prstGeom prst="rect">
            <a:avLst/>
          </a:prstGeom>
        </p:spPr>
        <p:txBody>
          <a:bodyPr vert="horz" lIns="91440" tIns="45720" rIns="91440" bIns="45720" rtlCol="0" anchor="t">
            <a:normAutofit/>
          </a:bodyPr>
          <a:lstStyle>
            <a:lvl1pPr algn="l">
              <a:defRPr sz="2800">
                <a:solidFill>
                  <a:srgbClr val="008CBB"/>
                </a:solidFill>
              </a:defRPr>
            </a:lvl1pPr>
          </a:lstStyle>
          <a:p>
            <a:r>
              <a:rPr lang="en-GB" dirty="0"/>
              <a:t>Title Header Arial 28pt</a:t>
            </a:r>
            <a:endParaRPr lang="en-US" dirty="0"/>
          </a:p>
        </p:txBody>
      </p:sp>
      <p:sp>
        <p:nvSpPr>
          <p:cNvPr id="7" name="Text Placeholder 6"/>
          <p:cNvSpPr>
            <a:spLocks noGrp="1"/>
          </p:cNvSpPr>
          <p:nvPr>
            <p:ph type="body" sz="quarter" idx="10" hasCustomPrompt="1"/>
          </p:nvPr>
        </p:nvSpPr>
        <p:spPr>
          <a:xfrm>
            <a:off x="457200" y="1752600"/>
            <a:ext cx="8229600" cy="4052664"/>
          </a:xfrm>
          <a:prstGeom prst="rect">
            <a:avLst/>
          </a:prstGeom>
        </p:spPr>
        <p:txBody>
          <a:bodyPr vert="horz"/>
          <a:lstStyle>
            <a:lvl1pPr marL="0" marR="0" indent="0" algn="l" defTabSz="457200" rtl="0" eaLnBrk="1" fontAlgn="auto" latinLnBrk="0" hangingPunct="1">
              <a:lnSpc>
                <a:spcPct val="100000"/>
              </a:lnSpc>
              <a:spcBef>
                <a:spcPct val="0"/>
              </a:spcBef>
              <a:spcAft>
                <a:spcPts val="0"/>
              </a:spcAft>
              <a:buClrTx/>
              <a:buSzTx/>
              <a:buFontTx/>
              <a:buNone/>
              <a:tabLst/>
              <a:defRPr sz="2000">
                <a:latin typeface="Arial"/>
                <a:cs typeface="Arial"/>
              </a:defRPr>
            </a:lvl1pPr>
          </a:lstStyle>
          <a:p>
            <a:pPr eaLnBrk="1" hangingPunct="1"/>
            <a:r>
              <a:rPr lang="en-GB" sz="1800" dirty="0"/>
              <a:t>Text Arial 20</a:t>
            </a:r>
          </a:p>
          <a:p>
            <a:pPr eaLnBrk="1" hangingPunct="1"/>
            <a:endParaRPr lang="en-GB" sz="1800" dirty="0"/>
          </a:p>
          <a:p>
            <a:r>
              <a:rPr lang="en-GB" sz="1800" dirty="0"/>
              <a:t>If there are additional inserts, please indicate these and give instructions in </a:t>
            </a:r>
          </a:p>
          <a:p>
            <a:r>
              <a:rPr lang="en-GB" sz="1800" dirty="0"/>
              <a:t>the centre of applicable slide(</a:t>
            </a:r>
            <a:r>
              <a:rPr lang="en-GB" sz="1800" dirty="0" err="1"/>
              <a:t>s</a:t>
            </a:r>
            <a:r>
              <a:rPr lang="en-GB" sz="1800" dirty="0"/>
              <a:t>).</a:t>
            </a:r>
          </a:p>
          <a:p>
            <a:endParaRPr lang="en-GB" sz="1800" dirty="0"/>
          </a:p>
          <a:p>
            <a:r>
              <a:rPr lang="en-GB" sz="1800" dirty="0"/>
              <a:t>Consider copyright carefully and complete the copyright request form provided </a:t>
            </a:r>
          </a:p>
          <a:p>
            <a:r>
              <a:rPr lang="en-GB" sz="1800" dirty="0"/>
              <a:t>with as much detail as you are able to.  Contact a Senior CPD Manager with any </a:t>
            </a:r>
          </a:p>
          <a:p>
            <a:r>
              <a:rPr lang="en-GB" sz="1800" dirty="0"/>
              <a:t>uncertainties you may have regarding </a:t>
            </a:r>
          </a:p>
          <a:p>
            <a:r>
              <a:rPr lang="en-GB" sz="1800" dirty="0"/>
              <a:t>this.</a:t>
            </a:r>
          </a:p>
          <a:p>
            <a:endParaRPr lang="en-GB" sz="1800" dirty="0"/>
          </a:p>
          <a:p>
            <a:pPr eaLnBrk="1" hangingPunct="1"/>
            <a:r>
              <a:rPr lang="en-GB" sz="1800" dirty="0"/>
              <a:t>Do not add page numbers to slides.</a:t>
            </a:r>
          </a:p>
        </p:txBody>
      </p:sp>
      <p:sp>
        <p:nvSpPr>
          <p:cNvPr id="5" name="TextBox 4"/>
          <p:cNvSpPr txBox="1"/>
          <p:nvPr userDrawn="1"/>
        </p:nvSpPr>
        <p:spPr>
          <a:xfrm>
            <a:off x="457200" y="1447800"/>
            <a:ext cx="8229600"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182590092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Presentation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atin typeface="+mn-lt"/>
              </a:defRPr>
            </a:lvl1pPr>
          </a:lstStyle>
          <a:p>
            <a:r>
              <a:rPr lang="en-US" dirty="0"/>
              <a:t>Presentation title</a:t>
            </a:r>
          </a:p>
        </p:txBody>
      </p:sp>
      <p:sp>
        <p:nvSpPr>
          <p:cNvPr id="3" name="Footer Placeholder 2"/>
          <p:cNvSpPr>
            <a:spLocks noGrp="1"/>
          </p:cNvSpPr>
          <p:nvPr>
            <p:ph type="ftr" sz="quarter" idx="10"/>
          </p:nvPr>
        </p:nvSpPr>
        <p:spPr>
          <a:xfrm>
            <a:off x="1871529" y="6611005"/>
            <a:ext cx="2783309" cy="241200"/>
          </a:xfrm>
          <a:prstGeom prst="rect">
            <a:avLst/>
          </a:prstGeom>
        </p:spPr>
        <p:txBody>
          <a:bodyPr/>
          <a:lstStyle/>
          <a:p>
            <a:r>
              <a:rPr lang="en-US" dirty="0"/>
              <a:t>Copyright © 2021 AQA and its licensors. All rights reserved.</a:t>
            </a:r>
          </a:p>
        </p:txBody>
      </p:sp>
      <p:pic>
        <p:nvPicPr>
          <p:cNvPr id="8" name="Picture 2" descr="G:\01 GRAPHIC DESIGN Oct 2012 onwards\03 LOGOS (other)\AQA NEW LOGO MASTER\RGB jpeg\AQA_New_logo_no_strapline_RGB.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871550" y="6476351"/>
            <a:ext cx="720000" cy="252064"/>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5"/>
          <p:cNvSpPr>
            <a:spLocks noGrp="1"/>
          </p:cNvSpPr>
          <p:nvPr>
            <p:ph type="sldNum" sz="quarter" idx="4"/>
          </p:nvPr>
        </p:nvSpPr>
        <p:spPr>
          <a:xfrm>
            <a:off x="444464" y="6476351"/>
            <a:ext cx="698205" cy="365125"/>
          </a:xfrm>
          <a:prstGeom prst="rect">
            <a:avLst/>
          </a:prstGeom>
        </p:spPr>
        <p:txBody>
          <a:bodyPr vert="horz" lIns="91440" tIns="45720" rIns="91440" bIns="45720" rtlCol="0" anchor="ctr"/>
          <a:lstStyle>
            <a:lvl1pPr algn="l">
              <a:defRPr sz="1100">
                <a:solidFill>
                  <a:srgbClr val="4B4B4B"/>
                </a:solidFill>
              </a:defRPr>
            </a:lvl1pPr>
          </a:lstStyle>
          <a:p>
            <a:fld id="{9D4704D4-DAEA-4D4A-A9DC-4373E3AC7101}" type="slidenum">
              <a:rPr lang="en-GB" smtClean="0"/>
              <a:pPr/>
              <a:t>‹#›</a:t>
            </a:fld>
            <a:endParaRPr lang="en-GB" dirty="0"/>
          </a:p>
        </p:txBody>
      </p:sp>
      <p:sp>
        <p:nvSpPr>
          <p:cNvPr id="10" name="Content Placeholder 2"/>
          <p:cNvSpPr>
            <a:spLocks noGrp="1"/>
          </p:cNvSpPr>
          <p:nvPr>
            <p:ph idx="1"/>
          </p:nvPr>
        </p:nvSpPr>
        <p:spPr>
          <a:xfrm>
            <a:off x="540000" y="1731713"/>
            <a:ext cx="8045200" cy="4406804"/>
          </a:xfrm>
        </p:spPr>
        <p:txBody>
          <a:bodyPr/>
          <a:lstStyle>
            <a:lvl1pPr marL="360000" indent="-360000">
              <a:defRPr>
                <a:solidFill>
                  <a:schemeClr val="tx1"/>
                </a:solidFill>
              </a:defRPr>
            </a:lvl1pPr>
            <a:lvl2pPr marL="720000" indent="-360000">
              <a:defRPr>
                <a:solidFill>
                  <a:schemeClr val="tx1"/>
                </a:solidFill>
              </a:defRPr>
            </a:lvl2pPr>
            <a:lvl3pPr marL="1080000" indent="-360000">
              <a:defRPr>
                <a:solidFill>
                  <a:schemeClr val="tx1"/>
                </a:solidFill>
              </a:defRPr>
            </a:lvl3pPr>
            <a:lvl4pPr marL="1440000" indent="-360000">
              <a:defRPr>
                <a:solidFill>
                  <a:schemeClr val="tx1"/>
                </a:solidFill>
              </a:defRPr>
            </a:lvl4pPr>
            <a:lvl5pPr marL="1800000" indent="-360000">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0959960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Get in touch">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2"/>
                </a:solidFill>
              </a:defRPr>
            </a:lvl1pPr>
          </a:lstStyle>
          <a:p>
            <a:r>
              <a:rPr lang="en-US" dirty="0"/>
              <a:t>Get in touch</a:t>
            </a:r>
          </a:p>
        </p:txBody>
      </p:sp>
      <p:sp>
        <p:nvSpPr>
          <p:cNvPr id="6" name="Footer Placeholder 5"/>
          <p:cNvSpPr>
            <a:spLocks noGrp="1"/>
          </p:cNvSpPr>
          <p:nvPr>
            <p:ph type="ftr" sz="quarter" idx="11"/>
          </p:nvPr>
        </p:nvSpPr>
        <p:spPr>
          <a:xfrm>
            <a:off x="1524000" y="6611005"/>
            <a:ext cx="3130838" cy="241200"/>
          </a:xfrm>
          <a:prstGeom prst="rect">
            <a:avLst/>
          </a:prstGeom>
        </p:spPr>
        <p:txBody>
          <a:bodyPr/>
          <a:lstStyle>
            <a:lvl1pPr>
              <a:lnSpc>
                <a:spcPts val="1000"/>
              </a:lnSpc>
              <a:defRPr/>
            </a:lvl1pPr>
          </a:lstStyle>
          <a:p>
            <a:r>
              <a:rPr lang="en-US"/>
              <a:t>Copyright © 2020 AQA and its licensors. All rights reserved.</a:t>
            </a:r>
            <a:endParaRPr lang="en-US" dirty="0"/>
          </a:p>
        </p:txBody>
      </p:sp>
      <p:pic>
        <p:nvPicPr>
          <p:cNvPr id="9" name="Picture 2" descr="G:\01 GRAPHIC DESIGN Oct 2012 onwards\03 LOGOS (other)\AQA NEW LOGO MASTER\RGB jpeg\AQA_New_logo_no_strapline_RGB.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871550" y="6476351"/>
            <a:ext cx="720000" cy="252064"/>
          </a:xfrm>
          <a:prstGeom prst="rect">
            <a:avLst/>
          </a:prstGeom>
          <a:noFill/>
          <a:extLst>
            <a:ext uri="{909E8E84-426E-40DD-AFC4-6F175D3DCCD1}">
              <a14:hiddenFill xmlns:a14="http://schemas.microsoft.com/office/drawing/2010/main">
                <a:solidFill>
                  <a:srgbClr val="FFFFFF"/>
                </a:solidFill>
              </a14:hiddenFill>
            </a:ext>
          </a:extLst>
        </p:spPr>
      </p:pic>
      <p:sp>
        <p:nvSpPr>
          <p:cNvPr id="10" name="Slide Number Placeholder 5"/>
          <p:cNvSpPr>
            <a:spLocks noGrp="1"/>
          </p:cNvSpPr>
          <p:nvPr>
            <p:ph type="sldNum" sz="quarter" idx="4"/>
          </p:nvPr>
        </p:nvSpPr>
        <p:spPr>
          <a:xfrm>
            <a:off x="444464" y="6476351"/>
            <a:ext cx="698205" cy="365125"/>
          </a:xfrm>
          <a:prstGeom prst="rect">
            <a:avLst/>
          </a:prstGeom>
        </p:spPr>
        <p:txBody>
          <a:bodyPr vert="horz" lIns="91440" tIns="45720" rIns="91440" bIns="45720" rtlCol="0" anchor="ctr"/>
          <a:lstStyle>
            <a:lvl1pPr algn="l">
              <a:defRPr sz="1100">
                <a:solidFill>
                  <a:srgbClr val="4B4B4B"/>
                </a:solidFill>
              </a:defRPr>
            </a:lvl1pPr>
          </a:lstStyle>
          <a:p>
            <a:fld id="{9D4704D4-DAEA-4D4A-A9DC-4373E3AC7101}" type="slidenum">
              <a:rPr lang="en-GB" smtClean="0"/>
              <a:pPr/>
              <a:t>‹#›</a:t>
            </a:fld>
            <a:endParaRPr lang="en-GB" dirty="0"/>
          </a:p>
        </p:txBody>
      </p:sp>
      <p:sp>
        <p:nvSpPr>
          <p:cNvPr id="11" name="Content Placeholder 2"/>
          <p:cNvSpPr>
            <a:spLocks noGrp="1"/>
          </p:cNvSpPr>
          <p:nvPr>
            <p:ph idx="1"/>
          </p:nvPr>
        </p:nvSpPr>
        <p:spPr>
          <a:xfrm>
            <a:off x="540000" y="1731713"/>
            <a:ext cx="3570037" cy="4406804"/>
          </a:xfrm>
        </p:spPr>
        <p:txBody>
          <a:bodyPr/>
          <a:lstStyle>
            <a:lvl1pPr marL="360000" indent="-360000">
              <a:defRPr>
                <a:solidFill>
                  <a:schemeClr val="tx1"/>
                </a:solidFill>
              </a:defRPr>
            </a:lvl1pPr>
            <a:lvl2pPr marL="720000" indent="-360000">
              <a:defRPr>
                <a:solidFill>
                  <a:schemeClr val="tx1"/>
                </a:solidFill>
              </a:defRPr>
            </a:lvl2pPr>
            <a:lvl3pPr marL="1080000" indent="-360000">
              <a:defRPr>
                <a:solidFill>
                  <a:schemeClr val="tx1"/>
                </a:solidFill>
              </a:defRPr>
            </a:lvl3pPr>
            <a:lvl4pPr marL="1440000" indent="-360000">
              <a:defRPr>
                <a:solidFill>
                  <a:schemeClr val="tx1"/>
                </a:solidFill>
              </a:defRPr>
            </a:lvl4pPr>
            <a:lvl5pPr marL="1800000" indent="-360000">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2" descr="I:\Content and Resources\Events\Templates\Ppt break slide imagery\Get_in_Touch.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548249" y="1668023"/>
            <a:ext cx="4043301" cy="4587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6977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p>
        </p:txBody>
      </p:sp>
      <p:sp>
        <p:nvSpPr>
          <p:cNvPr id="3" name="Footer Placeholder 2"/>
          <p:cNvSpPr>
            <a:spLocks noGrp="1"/>
          </p:cNvSpPr>
          <p:nvPr>
            <p:ph type="ftr" sz="quarter" idx="11"/>
          </p:nvPr>
        </p:nvSpPr>
        <p:spPr/>
        <p:txBody>
          <a:bodyPr/>
          <a:lstStyle/>
          <a:p>
            <a:r>
              <a:rPr lang="en-GB"/>
              <a:t>Copyright © AQA and its licensors. All rights reserved.</a:t>
            </a:r>
          </a:p>
        </p:txBody>
      </p:sp>
      <p:sp>
        <p:nvSpPr>
          <p:cNvPr id="4" name="Slide Number Placeholder 3"/>
          <p:cNvSpPr>
            <a:spLocks noGrp="1"/>
          </p:cNvSpPr>
          <p:nvPr>
            <p:ph type="sldNum" sz="quarter" idx="12"/>
          </p:nvPr>
        </p:nvSpPr>
        <p:spPr/>
        <p:txBody>
          <a:bodyPr/>
          <a:lstStyle/>
          <a:p>
            <a:fld id="{EB78EB54-88C8-41C5-A161-55B52D78B4ED}" type="slidenum">
              <a:rPr lang="en-GB" smtClean="0"/>
              <a:t>‹#›</a:t>
            </a:fld>
            <a:endParaRPr lang="en-GB"/>
          </a:p>
        </p:txBody>
      </p:sp>
    </p:spTree>
    <p:extLst>
      <p:ext uri="{BB962C8B-B14F-4D97-AF65-F5344CB8AC3E}">
        <p14:creationId xmlns:p14="http://schemas.microsoft.com/office/powerpoint/2010/main" val="39559637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r>
              <a:rPr lang="en-GB"/>
              <a:t>Copyright © AQA and its licensors. All rights reserved.</a:t>
            </a:r>
          </a:p>
        </p:txBody>
      </p:sp>
      <p:sp>
        <p:nvSpPr>
          <p:cNvPr id="7" name="Slide Number Placeholder 6"/>
          <p:cNvSpPr>
            <a:spLocks noGrp="1"/>
          </p:cNvSpPr>
          <p:nvPr>
            <p:ph type="sldNum" sz="quarter" idx="12"/>
          </p:nvPr>
        </p:nvSpPr>
        <p:spPr/>
        <p:txBody>
          <a:bodyPr/>
          <a:lstStyle/>
          <a:p>
            <a:fld id="{EB78EB54-88C8-41C5-A161-55B52D78B4ED}" type="slidenum">
              <a:rPr lang="en-GB" smtClean="0"/>
              <a:t>‹#›</a:t>
            </a:fld>
            <a:endParaRPr lang="en-GB"/>
          </a:p>
        </p:txBody>
      </p:sp>
    </p:spTree>
    <p:extLst>
      <p:ext uri="{BB962C8B-B14F-4D97-AF65-F5344CB8AC3E}">
        <p14:creationId xmlns:p14="http://schemas.microsoft.com/office/powerpoint/2010/main" val="2970302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r>
              <a:rPr lang="en-GB"/>
              <a:t>Copyright © AQA and its licensors. All rights reserved.</a:t>
            </a:r>
          </a:p>
        </p:txBody>
      </p:sp>
      <p:sp>
        <p:nvSpPr>
          <p:cNvPr id="7" name="Slide Number Placeholder 6"/>
          <p:cNvSpPr>
            <a:spLocks noGrp="1"/>
          </p:cNvSpPr>
          <p:nvPr>
            <p:ph type="sldNum" sz="quarter" idx="12"/>
          </p:nvPr>
        </p:nvSpPr>
        <p:spPr/>
        <p:txBody>
          <a:bodyPr/>
          <a:lstStyle/>
          <a:p>
            <a:fld id="{EB78EB54-88C8-41C5-A161-55B52D78B4ED}" type="slidenum">
              <a:rPr lang="en-GB" smtClean="0"/>
              <a:t>‹#›</a:t>
            </a:fld>
            <a:endParaRPr lang="en-GB"/>
          </a:p>
        </p:txBody>
      </p:sp>
    </p:spTree>
    <p:extLst>
      <p:ext uri="{BB962C8B-B14F-4D97-AF65-F5344CB8AC3E}">
        <p14:creationId xmlns:p14="http://schemas.microsoft.com/office/powerpoint/2010/main" val="3811337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9" Type="http://schemas.openxmlformats.org/officeDocument/2006/relationships/slideLayout" Target="../slideLayouts/slideLayout51.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42" Type="http://schemas.openxmlformats.org/officeDocument/2006/relationships/slideLayout" Target="../slideLayouts/slideLayout54.xml"/><Relationship Id="rId47" Type="http://schemas.openxmlformats.org/officeDocument/2006/relationships/slideLayout" Target="../slideLayouts/slideLayout59.xml"/><Relationship Id="rId50" Type="http://schemas.openxmlformats.org/officeDocument/2006/relationships/slideLayout" Target="../slideLayouts/slideLayout62.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9" Type="http://schemas.openxmlformats.org/officeDocument/2006/relationships/slideLayout" Target="../slideLayouts/slideLayout41.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40" Type="http://schemas.openxmlformats.org/officeDocument/2006/relationships/slideLayout" Target="../slideLayouts/slideLayout52.xml"/><Relationship Id="rId45" Type="http://schemas.openxmlformats.org/officeDocument/2006/relationships/slideLayout" Target="../slideLayouts/slideLayout57.xml"/><Relationship Id="rId53" Type="http://schemas.openxmlformats.org/officeDocument/2006/relationships/image" Target="../media/image1.png"/><Relationship Id="rId5" Type="http://schemas.openxmlformats.org/officeDocument/2006/relationships/slideLayout" Target="../slideLayouts/slideLayout1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31" Type="http://schemas.openxmlformats.org/officeDocument/2006/relationships/slideLayout" Target="../slideLayouts/slideLayout43.xml"/><Relationship Id="rId44" Type="http://schemas.openxmlformats.org/officeDocument/2006/relationships/slideLayout" Target="../slideLayouts/slideLayout56.xml"/><Relationship Id="rId52"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43" Type="http://schemas.openxmlformats.org/officeDocument/2006/relationships/slideLayout" Target="../slideLayouts/slideLayout55.xml"/><Relationship Id="rId48" Type="http://schemas.openxmlformats.org/officeDocument/2006/relationships/slideLayout" Target="../slideLayouts/slideLayout60.xml"/><Relationship Id="rId8" Type="http://schemas.openxmlformats.org/officeDocument/2006/relationships/slideLayout" Target="../slideLayouts/slideLayout20.xml"/><Relationship Id="rId51" Type="http://schemas.openxmlformats.org/officeDocument/2006/relationships/slideLayout" Target="../slideLayouts/slideLayout63.xml"/><Relationship Id="rId3" Type="http://schemas.openxmlformats.org/officeDocument/2006/relationships/slideLayout" Target="../slideLayouts/slideLayout15.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46" Type="http://schemas.openxmlformats.org/officeDocument/2006/relationships/slideLayout" Target="../slideLayouts/slideLayout58.xml"/><Relationship Id="rId20" Type="http://schemas.openxmlformats.org/officeDocument/2006/relationships/slideLayout" Target="../slideLayouts/slideLayout32.xml"/><Relationship Id="rId41" Type="http://schemas.openxmlformats.org/officeDocument/2006/relationships/slideLayout" Target="../slideLayouts/slideLayout53.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49"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Copyright © AQA and its licensors. All rights reserved.</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78EB54-88C8-41C5-A161-55B52D78B4ED}" type="slidenum">
              <a:rPr lang="en-GB" smtClean="0"/>
              <a:t>‹#›</a:t>
            </a:fld>
            <a:endParaRPr lang="en-GB"/>
          </a:p>
        </p:txBody>
      </p:sp>
    </p:spTree>
    <p:extLst>
      <p:ext uri="{BB962C8B-B14F-4D97-AF65-F5344CB8AC3E}">
        <p14:creationId xmlns:p14="http://schemas.microsoft.com/office/powerpoint/2010/main" val="2089130913"/>
      </p:ext>
    </p:extLst>
  </p:cSld>
  <p:clrMap bg1="lt1" tx1="dk1" bg2="lt2" tx2="dk2" accent1="accent1" accent2="accent2" accent3="accent3" accent4="accent4" accent5="accent5" accent6="accent6" hlink="hlink" folHlink="folHlink"/>
  <p:sldLayoutIdLst>
    <p:sldLayoutId id="2147484725" r:id="rId1"/>
    <p:sldLayoutId id="2147484726" r:id="rId2"/>
    <p:sldLayoutId id="2147484727" r:id="rId3"/>
    <p:sldLayoutId id="2147484728" r:id="rId4"/>
    <p:sldLayoutId id="2147484729" r:id="rId5"/>
    <p:sldLayoutId id="2147484730" r:id="rId6"/>
    <p:sldLayoutId id="2147484731" r:id="rId7"/>
    <p:sldLayoutId id="2147484732" r:id="rId8"/>
    <p:sldLayoutId id="2147484733" r:id="rId9"/>
    <p:sldLayoutId id="2147484734" r:id="rId10"/>
    <p:sldLayoutId id="2147484735" r:id="rId11"/>
    <p:sldLayoutId id="2147484736" r:id="rId1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441132"/>
            <a:ext cx="8045200" cy="431181"/>
          </a:xfrm>
          <a:prstGeom prst="rect">
            <a:avLst/>
          </a:prstGeom>
        </p:spPr>
        <p:txBody>
          <a:bodyPr vert="horz" lIns="0" tIns="0" rIns="91440" bIns="0" rtlCol="0" anchor="t" anchorCtr="0">
            <a:noAutofit/>
          </a:bodyPr>
          <a:lstStyle/>
          <a:p>
            <a:r>
              <a:rPr lang="en-US" dirty="0"/>
              <a:t>Presentation title</a:t>
            </a:r>
          </a:p>
        </p:txBody>
      </p:sp>
      <p:sp>
        <p:nvSpPr>
          <p:cNvPr id="3" name="Text Placeholder 2"/>
          <p:cNvSpPr>
            <a:spLocks noGrp="1"/>
          </p:cNvSpPr>
          <p:nvPr>
            <p:ph type="body" idx="1"/>
          </p:nvPr>
        </p:nvSpPr>
        <p:spPr>
          <a:xfrm>
            <a:off x="540000" y="1379288"/>
            <a:ext cx="8045200" cy="4406804"/>
          </a:xfrm>
          <a:prstGeom prst="rect">
            <a:avLst/>
          </a:prstGeom>
        </p:spPr>
        <p:txBody>
          <a:bodyPr vert="horz" lIns="0" tIns="0" rIns="9144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1976438" y="6459079"/>
            <a:ext cx="2678400" cy="241200"/>
          </a:xfrm>
          <a:prstGeom prst="rect">
            <a:avLst/>
          </a:prstGeom>
        </p:spPr>
        <p:txBody>
          <a:bodyPr vert="horz" lIns="0" tIns="0" rIns="0" bIns="0" rtlCol="0" anchor="t" anchorCtr="0"/>
          <a:lstStyle>
            <a:lvl1pPr algn="r">
              <a:lnSpc>
                <a:spcPts val="1000"/>
              </a:lnSpc>
              <a:defRPr sz="800" b="0" i="0">
                <a:solidFill>
                  <a:schemeClr val="tx1"/>
                </a:solidFill>
                <a:latin typeface="+mn-lt"/>
                <a:cs typeface="AQA Chevin Pro Light"/>
              </a:defRPr>
            </a:lvl1pPr>
          </a:lstStyle>
          <a:p>
            <a:r>
              <a:rPr lang="en-US" dirty="0">
                <a:solidFill>
                  <a:srgbClr val="4B4B4B"/>
                </a:solidFill>
              </a:rPr>
              <a:t>Copyright © AQA and its licensors. All rights reserved.</a:t>
            </a:r>
          </a:p>
        </p:txBody>
      </p:sp>
      <p:cxnSp>
        <p:nvCxnSpPr>
          <p:cNvPr id="10" name="Straight Connector 9"/>
          <p:cNvCxnSpPr/>
          <p:nvPr/>
        </p:nvCxnSpPr>
        <p:spPr>
          <a:xfrm>
            <a:off x="0" y="962025"/>
            <a:ext cx="8585200" cy="0"/>
          </a:xfrm>
          <a:prstGeom prst="line">
            <a:avLst/>
          </a:prstGeom>
          <a:ln w="7620" cap="rnd">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0" y="6340475"/>
            <a:ext cx="8585200" cy="0"/>
          </a:xfrm>
          <a:prstGeom prst="line">
            <a:avLst/>
          </a:prstGeom>
          <a:ln w="7620" cap="rnd">
            <a:solidFill>
              <a:schemeClr val="tx2"/>
            </a:solidFill>
          </a:ln>
          <a:effectLst/>
        </p:spPr>
        <p:style>
          <a:lnRef idx="2">
            <a:schemeClr val="accent1"/>
          </a:lnRef>
          <a:fillRef idx="0">
            <a:schemeClr val="accent1"/>
          </a:fillRef>
          <a:effectRef idx="1">
            <a:schemeClr val="accent1"/>
          </a:effectRef>
          <a:fontRef idx="minor">
            <a:schemeClr val="tx1"/>
          </a:fontRef>
        </p:style>
      </p:cxnSp>
      <p:pic>
        <p:nvPicPr>
          <p:cNvPr id="8" name="Picture 7" descr="AQA_New_logo_20mm_no_strapline_RGB.png"/>
          <p:cNvPicPr>
            <a:picLocks noChangeAspect="1"/>
          </p:cNvPicPr>
          <p:nvPr/>
        </p:nvPicPr>
        <p:blipFill>
          <a:blip r:embed="rId53">
            <a:extLst>
              <a:ext uri="{28A0092B-C50C-407E-A947-70E740481C1C}">
                <a14:useLocalDpi xmlns:a14="http://schemas.microsoft.com/office/drawing/2010/main" val="0"/>
              </a:ext>
            </a:extLst>
          </a:blip>
          <a:stretch>
            <a:fillRect/>
          </a:stretch>
        </p:blipFill>
        <p:spPr>
          <a:xfrm>
            <a:off x="7866000" y="6487200"/>
            <a:ext cx="719352" cy="246896"/>
          </a:xfrm>
          <a:prstGeom prst="rect">
            <a:avLst/>
          </a:prstGeom>
        </p:spPr>
      </p:pic>
    </p:spTree>
    <p:extLst>
      <p:ext uri="{BB962C8B-B14F-4D97-AF65-F5344CB8AC3E}">
        <p14:creationId xmlns:p14="http://schemas.microsoft.com/office/powerpoint/2010/main" val="1630507826"/>
      </p:ext>
    </p:extLst>
  </p:cSld>
  <p:clrMap bg1="lt1" tx1="dk1" bg2="lt2" tx2="dk2" accent1="accent1" accent2="accent2" accent3="accent3" accent4="accent4" accent5="accent5" accent6="accent6" hlink="hlink" folHlink="folHlink"/>
  <p:sldLayoutIdLst>
    <p:sldLayoutId id="2147484615" r:id="rId1"/>
    <p:sldLayoutId id="2147484616" r:id="rId2"/>
    <p:sldLayoutId id="2147484617" r:id="rId3"/>
    <p:sldLayoutId id="2147484618" r:id="rId4"/>
    <p:sldLayoutId id="2147484619" r:id="rId5"/>
    <p:sldLayoutId id="2147484620" r:id="rId6"/>
    <p:sldLayoutId id="2147484621" r:id="rId7"/>
    <p:sldLayoutId id="2147484622" r:id="rId8"/>
    <p:sldLayoutId id="2147484623" r:id="rId9"/>
    <p:sldLayoutId id="2147484624" r:id="rId10"/>
    <p:sldLayoutId id="2147484625" r:id="rId11"/>
    <p:sldLayoutId id="2147484626" r:id="rId12"/>
    <p:sldLayoutId id="2147484627" r:id="rId13"/>
    <p:sldLayoutId id="2147484628" r:id="rId14"/>
    <p:sldLayoutId id="2147484629" r:id="rId15"/>
    <p:sldLayoutId id="2147484630" r:id="rId16"/>
    <p:sldLayoutId id="2147484631" r:id="rId17"/>
    <p:sldLayoutId id="2147483829" r:id="rId18"/>
    <p:sldLayoutId id="2147483830" r:id="rId19"/>
    <p:sldLayoutId id="2147483831" r:id="rId20"/>
    <p:sldLayoutId id="2147483832" r:id="rId21"/>
    <p:sldLayoutId id="2147483833" r:id="rId22"/>
    <p:sldLayoutId id="2147483834" r:id="rId23"/>
    <p:sldLayoutId id="2147483837" r:id="rId24"/>
    <p:sldLayoutId id="2147483838" r:id="rId25"/>
    <p:sldLayoutId id="2147483839" r:id="rId26"/>
    <p:sldLayoutId id="2147483840" r:id="rId27"/>
    <p:sldLayoutId id="2147483841" r:id="rId28"/>
    <p:sldLayoutId id="2147483842" r:id="rId29"/>
    <p:sldLayoutId id="2147483843" r:id="rId30"/>
    <p:sldLayoutId id="2147483844" r:id="rId31"/>
    <p:sldLayoutId id="2147483845" r:id="rId32"/>
    <p:sldLayoutId id="2147483846" r:id="rId33"/>
    <p:sldLayoutId id="2147483847" r:id="rId34"/>
    <p:sldLayoutId id="2147483661" r:id="rId35"/>
    <p:sldLayoutId id="2147483666" r:id="rId36"/>
    <p:sldLayoutId id="2147483677" r:id="rId37"/>
    <p:sldLayoutId id="2147483668" r:id="rId38"/>
    <p:sldLayoutId id="2147483665" r:id="rId39"/>
    <p:sldLayoutId id="2147483678" r:id="rId40"/>
    <p:sldLayoutId id="2147483669" r:id="rId41"/>
    <p:sldLayoutId id="2147483670" r:id="rId42"/>
    <p:sldLayoutId id="2147483671" r:id="rId43"/>
    <p:sldLayoutId id="2147483672" r:id="rId44"/>
    <p:sldLayoutId id="2147483674" r:id="rId45"/>
    <p:sldLayoutId id="2147483673" r:id="rId46"/>
    <p:sldLayoutId id="2147483675" r:id="rId47"/>
    <p:sldLayoutId id="2147483676" r:id="rId48"/>
    <p:sldLayoutId id="2147483685" r:id="rId49"/>
    <p:sldLayoutId id="2147484741" r:id="rId50"/>
    <p:sldLayoutId id="2147484742" r:id="rId51"/>
  </p:sldLayoutIdLst>
  <p:hf hdr="0" dt="0"/>
  <p:txStyles>
    <p:titleStyle>
      <a:lvl1pPr algn="l" defTabSz="457200" rtl="0" eaLnBrk="1" latinLnBrk="0" hangingPunct="1">
        <a:lnSpc>
          <a:spcPts val="2800"/>
        </a:lnSpc>
        <a:spcBef>
          <a:spcPct val="0"/>
        </a:spcBef>
        <a:buNone/>
        <a:defRPr sz="2600" b="0" i="0" kern="1200">
          <a:solidFill>
            <a:schemeClr val="tx2"/>
          </a:solidFill>
          <a:latin typeface="AQA Chevin Pro Light"/>
          <a:ea typeface="+mj-ea"/>
          <a:cs typeface="AQA Chevin Pro Light"/>
        </a:defRPr>
      </a:lvl1pPr>
    </p:titleStyle>
    <p:bodyStyle>
      <a:lvl1pPr marL="342900" indent="-342900" algn="l" defTabSz="457200" rtl="0" eaLnBrk="1" latinLnBrk="0" hangingPunct="1">
        <a:lnSpc>
          <a:spcPts val="2000"/>
        </a:lnSpc>
        <a:spcBef>
          <a:spcPct val="20000"/>
        </a:spcBef>
        <a:buFont typeface="Arial"/>
        <a:buChar char="•"/>
        <a:defRPr sz="1800" kern="1200">
          <a:solidFill>
            <a:schemeClr val="tx1"/>
          </a:solidFill>
          <a:latin typeface="+mn-lt"/>
          <a:ea typeface="+mn-ea"/>
          <a:cs typeface="+mn-cs"/>
        </a:defRPr>
      </a:lvl1pPr>
      <a:lvl2pPr marL="742950" indent="-285750" algn="l" defTabSz="457200" rtl="0" eaLnBrk="1" latinLnBrk="0" hangingPunct="1">
        <a:lnSpc>
          <a:spcPts val="2000"/>
        </a:lnSpc>
        <a:spcBef>
          <a:spcPct val="20000"/>
        </a:spcBef>
        <a:buFont typeface="Arial"/>
        <a:buChar char="–"/>
        <a:defRPr sz="1600" kern="1200">
          <a:solidFill>
            <a:schemeClr val="tx1"/>
          </a:solidFill>
          <a:latin typeface="+mn-lt"/>
          <a:ea typeface="+mn-ea"/>
          <a:cs typeface="+mn-cs"/>
        </a:defRPr>
      </a:lvl2pPr>
      <a:lvl3pPr marL="1143000" indent="-228600" algn="l" defTabSz="457200" rtl="0" eaLnBrk="1" latinLnBrk="0" hangingPunct="1">
        <a:lnSpc>
          <a:spcPts val="2000"/>
        </a:lnSpc>
        <a:spcBef>
          <a:spcPct val="20000"/>
        </a:spcBef>
        <a:buFont typeface="Arial"/>
        <a:buChar char="•"/>
        <a:defRPr sz="1400" kern="1200">
          <a:solidFill>
            <a:schemeClr val="tx1"/>
          </a:solidFill>
          <a:latin typeface="+mn-lt"/>
          <a:ea typeface="+mn-ea"/>
          <a:cs typeface="+mn-cs"/>
        </a:defRPr>
      </a:lvl3pPr>
      <a:lvl4pPr marL="1600200" indent="-228600" algn="l" defTabSz="457200" rtl="0" eaLnBrk="1" latinLnBrk="0" hangingPunct="1">
        <a:lnSpc>
          <a:spcPts val="2000"/>
        </a:lnSpc>
        <a:spcBef>
          <a:spcPct val="20000"/>
        </a:spcBef>
        <a:buFont typeface="Arial"/>
        <a:buChar char="–"/>
        <a:defRPr sz="1200" kern="1200">
          <a:solidFill>
            <a:schemeClr val="tx1"/>
          </a:solidFill>
          <a:latin typeface="+mn-lt"/>
          <a:ea typeface="+mn-ea"/>
          <a:cs typeface="+mn-cs"/>
        </a:defRPr>
      </a:lvl4pPr>
      <a:lvl5pPr marL="2057400" indent="-228600" algn="l" defTabSz="457200" rtl="0" eaLnBrk="1" latinLnBrk="0" hangingPunct="1">
        <a:lnSpc>
          <a:spcPts val="2000"/>
        </a:lnSpc>
        <a:spcBef>
          <a:spcPct val="20000"/>
        </a:spcBef>
        <a:buFont typeface="Arial"/>
        <a:buChar char="»"/>
        <a:defRPr sz="1000"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800"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3" Type="http://schemas.openxmlformats.org/officeDocument/2006/relationships/hyperlink" Target="https://www.aqa.org.uk/subjects/english/as-and-a-level/english-language-and-literature-7706-7707/teaching-resources?start_rank=1" TargetMode="External"/><Relationship Id="rId2" Type="http://schemas.openxmlformats.org/officeDocument/2006/relationships/notesSlide" Target="../notesSlides/notesSlide8.xml"/><Relationship Id="rId1" Type="http://schemas.openxmlformats.org/officeDocument/2006/relationships/slideLayout" Target="../slideLayouts/slideLayout6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2.xml"/></Relationships>
</file>

<file path=ppt/slides/_rels/slide54.xml.rels><?xml version="1.0" encoding="UTF-8" standalone="yes"?>
<Relationships xmlns="http://schemas.openxmlformats.org/package/2006/relationships"><Relationship Id="rId3" Type="http://schemas.openxmlformats.org/officeDocument/2006/relationships/hyperlink" Target="mailto:english-gcse@aqa.org.uk" TargetMode="External"/><Relationship Id="rId2" Type="http://schemas.openxmlformats.org/officeDocument/2006/relationships/notesSlide" Target="../notesSlides/notesSlide36.xml"/><Relationship Id="rId1" Type="http://schemas.openxmlformats.org/officeDocument/2006/relationships/slideLayout" Target="../slideLayouts/slideLayout63.xml"/><Relationship Id="rId4" Type="http://schemas.openxmlformats.org/officeDocument/2006/relationships/hyperlink" Target="http://www.aqa.org.uk/" TargetMode="Externa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990621F-3729-40C1-9382-73105F479BAD}"/>
              </a:ext>
            </a:extLst>
          </p:cNvPr>
          <p:cNvSpPr>
            <a:spLocks noGrp="1"/>
          </p:cNvSpPr>
          <p:nvPr>
            <p:ph type="ftr" sz="quarter" idx="10"/>
          </p:nvPr>
        </p:nvSpPr>
        <p:spPr/>
        <p:txBody>
          <a:bodyPr/>
          <a:lstStyle/>
          <a:p>
            <a:r>
              <a:rPr lang="en-US"/>
              <a:t>Copyright © 2021 AQA and its licensors. All rights reserved.</a:t>
            </a:r>
            <a:endParaRPr lang="en-US" dirty="0"/>
          </a:p>
        </p:txBody>
      </p:sp>
      <p:sp>
        <p:nvSpPr>
          <p:cNvPr id="4" name="Slide Number Placeholder 3">
            <a:extLst>
              <a:ext uri="{FF2B5EF4-FFF2-40B4-BE49-F238E27FC236}">
                <a16:creationId xmlns:a16="http://schemas.microsoft.com/office/drawing/2014/main" id="{18B4AFA9-005E-4684-97DE-F2E51AB2EEFD}"/>
              </a:ext>
            </a:extLst>
          </p:cNvPr>
          <p:cNvSpPr>
            <a:spLocks noGrp="1"/>
          </p:cNvSpPr>
          <p:nvPr>
            <p:ph type="sldNum" sz="quarter" idx="4"/>
          </p:nvPr>
        </p:nvSpPr>
        <p:spPr/>
        <p:txBody>
          <a:bodyPr/>
          <a:lstStyle/>
          <a:p>
            <a:fld id="{9D4704D4-DAEA-4D4A-A9DC-4373E3AC7101}" type="slidenum">
              <a:rPr lang="en-GB" smtClean="0"/>
              <a:pPr/>
              <a:t>1</a:t>
            </a:fld>
            <a:endParaRPr lang="en-GB" dirty="0"/>
          </a:p>
        </p:txBody>
      </p:sp>
      <p:pic>
        <p:nvPicPr>
          <p:cNvPr id="5" name="Picture 4">
            <a:extLst>
              <a:ext uri="{FF2B5EF4-FFF2-40B4-BE49-F238E27FC236}">
                <a16:creationId xmlns:a16="http://schemas.microsoft.com/office/drawing/2014/main" id="{C2450AF1-8663-4E6B-BC2E-86097EEF0655}"/>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933067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20CC0D-26C7-4FD2-98AE-5D8F843E0F71}"/>
              </a:ext>
            </a:extLst>
          </p:cNvPr>
          <p:cNvSpPr>
            <a:spLocks noGrp="1"/>
          </p:cNvSpPr>
          <p:nvPr>
            <p:ph type="title"/>
          </p:nvPr>
        </p:nvSpPr>
        <p:spPr/>
        <p:txBody>
          <a:bodyPr/>
          <a:lstStyle/>
          <a:p>
            <a:r>
              <a:rPr lang="en-GB" dirty="0"/>
              <a:t>Activity 2: Language or Literature?</a:t>
            </a:r>
          </a:p>
        </p:txBody>
      </p:sp>
      <p:sp>
        <p:nvSpPr>
          <p:cNvPr id="3" name="Footer Placeholder 2">
            <a:extLst>
              <a:ext uri="{FF2B5EF4-FFF2-40B4-BE49-F238E27FC236}">
                <a16:creationId xmlns:a16="http://schemas.microsoft.com/office/drawing/2014/main" id="{EB7072D4-B324-4C45-A2A5-DF3F1A53E745}"/>
              </a:ext>
            </a:extLst>
          </p:cNvPr>
          <p:cNvSpPr>
            <a:spLocks noGrp="1"/>
          </p:cNvSpPr>
          <p:nvPr>
            <p:ph type="ftr" sz="quarter" idx="10"/>
          </p:nvPr>
        </p:nvSpPr>
        <p:spPr/>
        <p:txBody>
          <a:bodyPr/>
          <a:lstStyle/>
          <a:p>
            <a:r>
              <a:rPr lang="en-US"/>
              <a:t>Copyright © 2021 AQA and its licensors. All rights reserved.</a:t>
            </a:r>
            <a:endParaRPr lang="en-US" dirty="0"/>
          </a:p>
        </p:txBody>
      </p:sp>
      <p:sp>
        <p:nvSpPr>
          <p:cNvPr id="4" name="Slide Number Placeholder 3">
            <a:extLst>
              <a:ext uri="{FF2B5EF4-FFF2-40B4-BE49-F238E27FC236}">
                <a16:creationId xmlns:a16="http://schemas.microsoft.com/office/drawing/2014/main" id="{68735AEB-7FC8-4604-BF22-317D7426030D}"/>
              </a:ext>
            </a:extLst>
          </p:cNvPr>
          <p:cNvSpPr>
            <a:spLocks noGrp="1"/>
          </p:cNvSpPr>
          <p:nvPr>
            <p:ph type="sldNum" sz="quarter" idx="4"/>
          </p:nvPr>
        </p:nvSpPr>
        <p:spPr/>
        <p:txBody>
          <a:bodyPr/>
          <a:lstStyle/>
          <a:p>
            <a:fld id="{9D4704D4-DAEA-4D4A-A9DC-4373E3AC7101}" type="slidenum">
              <a:rPr lang="en-GB" smtClean="0"/>
              <a:pPr/>
              <a:t>10</a:t>
            </a:fld>
            <a:endParaRPr lang="en-GB" dirty="0"/>
          </a:p>
        </p:txBody>
      </p:sp>
      <p:sp>
        <p:nvSpPr>
          <p:cNvPr id="5" name="Content Placeholder 4">
            <a:extLst>
              <a:ext uri="{FF2B5EF4-FFF2-40B4-BE49-F238E27FC236}">
                <a16:creationId xmlns:a16="http://schemas.microsoft.com/office/drawing/2014/main" id="{F3ACEF87-9915-4E75-902C-AA3C5A6068B0}"/>
              </a:ext>
            </a:extLst>
          </p:cNvPr>
          <p:cNvSpPr>
            <a:spLocks noGrp="1"/>
          </p:cNvSpPr>
          <p:nvPr>
            <p:ph idx="1"/>
          </p:nvPr>
        </p:nvSpPr>
        <p:spPr/>
        <p:txBody>
          <a:bodyPr/>
          <a:lstStyle/>
          <a:p>
            <a:pPr marL="0" indent="0">
              <a:buNone/>
            </a:pPr>
            <a:r>
              <a:rPr lang="en-GB" dirty="0"/>
              <a:t>Share discoveries from completing the exercise:</a:t>
            </a:r>
          </a:p>
          <a:p>
            <a:pPr marL="0" indent="0">
              <a:buNone/>
            </a:pPr>
            <a:endParaRPr lang="en-GB" dirty="0"/>
          </a:p>
          <a:p>
            <a:r>
              <a:rPr lang="en-GB" dirty="0"/>
              <a:t>Did you find the task easy/challenging?</a:t>
            </a:r>
          </a:p>
          <a:p>
            <a:endParaRPr lang="en-GB" dirty="0"/>
          </a:p>
          <a:p>
            <a:r>
              <a:rPr lang="en-GB" dirty="0"/>
              <a:t>Can Language and Literature be easily distinguished? Is it necessary? Helpful or problematic? </a:t>
            </a:r>
          </a:p>
          <a:p>
            <a:endParaRPr lang="en-GB" dirty="0"/>
          </a:p>
          <a:p>
            <a:r>
              <a:rPr lang="en-GB" dirty="0"/>
              <a:t>If, at KS3,there isn’t a defined distinction between English Language and English Literature, is it necessary to have one in the delivery of a curriculum at KS4? </a:t>
            </a:r>
          </a:p>
          <a:p>
            <a:endParaRPr lang="en-GB" dirty="0"/>
          </a:p>
          <a:p>
            <a:r>
              <a:rPr lang="en-GB" dirty="0"/>
              <a:t>What are the benefits/pitfalls of viewing English Language and Literature holistically?</a:t>
            </a:r>
          </a:p>
          <a:p>
            <a:pPr marL="0" indent="0">
              <a:buNone/>
            </a:pPr>
            <a:endParaRPr lang="en-GB" dirty="0"/>
          </a:p>
        </p:txBody>
      </p:sp>
    </p:spTree>
    <p:extLst>
      <p:ext uri="{BB962C8B-B14F-4D97-AF65-F5344CB8AC3E}">
        <p14:creationId xmlns:p14="http://schemas.microsoft.com/office/powerpoint/2010/main" val="27814174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C6A5F-90E0-4126-9671-F62698433EBB}"/>
              </a:ext>
            </a:extLst>
          </p:cNvPr>
          <p:cNvSpPr>
            <a:spLocks noGrp="1"/>
          </p:cNvSpPr>
          <p:nvPr>
            <p:ph type="title"/>
          </p:nvPr>
        </p:nvSpPr>
        <p:spPr/>
        <p:txBody>
          <a:bodyPr/>
          <a:lstStyle/>
          <a:p>
            <a:r>
              <a:rPr lang="en-GB" dirty="0"/>
              <a:t>Integrated English</a:t>
            </a:r>
          </a:p>
        </p:txBody>
      </p:sp>
      <p:sp>
        <p:nvSpPr>
          <p:cNvPr id="3" name="Footer Placeholder 2">
            <a:extLst>
              <a:ext uri="{FF2B5EF4-FFF2-40B4-BE49-F238E27FC236}">
                <a16:creationId xmlns:a16="http://schemas.microsoft.com/office/drawing/2014/main" id="{A2BEB47A-6ED9-4CBB-85C2-E7187C841E33}"/>
              </a:ext>
            </a:extLst>
          </p:cNvPr>
          <p:cNvSpPr>
            <a:spLocks noGrp="1"/>
          </p:cNvSpPr>
          <p:nvPr>
            <p:ph type="ftr" sz="quarter" idx="10"/>
          </p:nvPr>
        </p:nvSpPr>
        <p:spPr/>
        <p:txBody>
          <a:bodyPr/>
          <a:lstStyle/>
          <a:p>
            <a:r>
              <a:rPr lang="en-US"/>
              <a:t>Copyright © 2021 AQA and its licensors. All rights reserved.</a:t>
            </a:r>
            <a:endParaRPr lang="en-US" dirty="0"/>
          </a:p>
        </p:txBody>
      </p:sp>
      <p:sp>
        <p:nvSpPr>
          <p:cNvPr id="4" name="Slide Number Placeholder 3">
            <a:extLst>
              <a:ext uri="{FF2B5EF4-FFF2-40B4-BE49-F238E27FC236}">
                <a16:creationId xmlns:a16="http://schemas.microsoft.com/office/drawing/2014/main" id="{DD9558A7-6F27-4016-89B3-2DFAB351E52E}"/>
              </a:ext>
            </a:extLst>
          </p:cNvPr>
          <p:cNvSpPr>
            <a:spLocks noGrp="1"/>
          </p:cNvSpPr>
          <p:nvPr>
            <p:ph type="sldNum" sz="quarter" idx="4"/>
          </p:nvPr>
        </p:nvSpPr>
        <p:spPr/>
        <p:txBody>
          <a:bodyPr/>
          <a:lstStyle/>
          <a:p>
            <a:fld id="{9D4704D4-DAEA-4D4A-A9DC-4373E3AC7101}" type="slidenum">
              <a:rPr lang="en-GB" smtClean="0"/>
              <a:pPr/>
              <a:t>11</a:t>
            </a:fld>
            <a:endParaRPr lang="en-GB" dirty="0"/>
          </a:p>
        </p:txBody>
      </p:sp>
      <p:sp>
        <p:nvSpPr>
          <p:cNvPr id="5" name="Content Placeholder 4">
            <a:extLst>
              <a:ext uri="{FF2B5EF4-FFF2-40B4-BE49-F238E27FC236}">
                <a16:creationId xmlns:a16="http://schemas.microsoft.com/office/drawing/2014/main" id="{EC705475-A253-4FE8-8EF5-7F61D83EFFEB}"/>
              </a:ext>
            </a:extLst>
          </p:cNvPr>
          <p:cNvSpPr>
            <a:spLocks noGrp="1"/>
          </p:cNvSpPr>
          <p:nvPr>
            <p:ph idx="1"/>
          </p:nvPr>
        </p:nvSpPr>
        <p:spPr/>
        <p:txBody>
          <a:bodyPr/>
          <a:lstStyle/>
          <a:p>
            <a:r>
              <a:rPr lang="en-GB" dirty="0"/>
              <a:t>The integrated approach to the study of English (language and literature) is more formerly known as the academic field of ‘stylistics’ (or ‘literary linguistics’).</a:t>
            </a:r>
          </a:p>
          <a:p>
            <a:endParaRPr lang="en-GB" dirty="0"/>
          </a:p>
          <a:p>
            <a:r>
              <a:rPr lang="en-GB" dirty="0"/>
              <a:t>‘Stylistics’ can be thought of both as an approach to the study of texts and as a kind of mindset that guides the analysis of texts. </a:t>
            </a:r>
          </a:p>
          <a:p>
            <a:endParaRPr lang="en-GB" dirty="0"/>
          </a:p>
          <a:p>
            <a:endParaRPr lang="en-GB" dirty="0"/>
          </a:p>
        </p:txBody>
      </p:sp>
    </p:spTree>
    <p:extLst>
      <p:ext uri="{BB962C8B-B14F-4D97-AF65-F5344CB8AC3E}">
        <p14:creationId xmlns:p14="http://schemas.microsoft.com/office/powerpoint/2010/main" val="1766336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F812C-4DA3-4622-BF38-5958E799D95A}"/>
              </a:ext>
            </a:extLst>
          </p:cNvPr>
          <p:cNvSpPr>
            <a:spLocks noGrp="1"/>
          </p:cNvSpPr>
          <p:nvPr>
            <p:ph type="title"/>
          </p:nvPr>
        </p:nvSpPr>
        <p:spPr>
          <a:xfrm>
            <a:off x="540000" y="441132"/>
            <a:ext cx="8045200" cy="431181"/>
          </a:xfrm>
        </p:spPr>
        <p:txBody>
          <a:bodyPr/>
          <a:lstStyle/>
          <a:p>
            <a:r>
              <a:rPr lang="en-GB"/>
              <a:t>Integrated English</a:t>
            </a:r>
          </a:p>
        </p:txBody>
      </p:sp>
      <p:sp>
        <p:nvSpPr>
          <p:cNvPr id="3" name="Footer Placeholder 2">
            <a:extLst>
              <a:ext uri="{FF2B5EF4-FFF2-40B4-BE49-F238E27FC236}">
                <a16:creationId xmlns:a16="http://schemas.microsoft.com/office/drawing/2014/main" id="{45DDB793-251A-4834-A77E-234787B5E990}"/>
              </a:ext>
            </a:extLst>
          </p:cNvPr>
          <p:cNvSpPr>
            <a:spLocks noGrp="1"/>
          </p:cNvSpPr>
          <p:nvPr>
            <p:ph type="ftr" sz="quarter" idx="10"/>
          </p:nvPr>
        </p:nvSpPr>
        <p:spPr/>
        <p:txBody>
          <a:bodyPr/>
          <a:lstStyle/>
          <a:p>
            <a:r>
              <a:rPr lang="en-US"/>
              <a:t>Copyright © 2021 AQA and its licensors. All rights reserved.</a:t>
            </a:r>
            <a:endParaRPr lang="en-US" dirty="0"/>
          </a:p>
        </p:txBody>
      </p:sp>
      <p:sp>
        <p:nvSpPr>
          <p:cNvPr id="4" name="Slide Number Placeholder 3">
            <a:extLst>
              <a:ext uri="{FF2B5EF4-FFF2-40B4-BE49-F238E27FC236}">
                <a16:creationId xmlns:a16="http://schemas.microsoft.com/office/drawing/2014/main" id="{1619E7E5-06C0-4D4A-8B2C-108878124BAC}"/>
              </a:ext>
            </a:extLst>
          </p:cNvPr>
          <p:cNvSpPr>
            <a:spLocks noGrp="1"/>
          </p:cNvSpPr>
          <p:nvPr>
            <p:ph type="sldNum" sz="quarter" idx="4"/>
          </p:nvPr>
        </p:nvSpPr>
        <p:spPr/>
        <p:txBody>
          <a:bodyPr/>
          <a:lstStyle/>
          <a:p>
            <a:fld id="{9D4704D4-DAEA-4D4A-A9DC-4373E3AC7101}" type="slidenum">
              <a:rPr lang="en-GB" smtClean="0"/>
              <a:pPr/>
              <a:t>12</a:t>
            </a:fld>
            <a:endParaRPr lang="en-GB" dirty="0"/>
          </a:p>
        </p:txBody>
      </p:sp>
      <p:sp>
        <p:nvSpPr>
          <p:cNvPr id="5" name="Content Placeholder 4">
            <a:extLst>
              <a:ext uri="{FF2B5EF4-FFF2-40B4-BE49-F238E27FC236}">
                <a16:creationId xmlns:a16="http://schemas.microsoft.com/office/drawing/2014/main" id="{D36A5446-F68F-4E10-B0DA-1F2D1D54EAF2}"/>
              </a:ext>
            </a:extLst>
          </p:cNvPr>
          <p:cNvSpPr>
            <a:spLocks noGrp="1"/>
          </p:cNvSpPr>
          <p:nvPr>
            <p:ph idx="1"/>
          </p:nvPr>
        </p:nvSpPr>
        <p:spPr/>
        <p:txBody>
          <a:bodyPr/>
          <a:lstStyle/>
          <a:p>
            <a:pPr marL="0" indent="0">
              <a:buNone/>
            </a:pPr>
            <a:r>
              <a:rPr lang="en-GB" dirty="0"/>
              <a:t>In summary, a stylistic analysis:</a:t>
            </a:r>
          </a:p>
          <a:p>
            <a:pPr>
              <a:buFont typeface="Arial" panose="020B0604020202020204" pitchFamily="34" charset="0"/>
              <a:buChar char="•"/>
            </a:pPr>
            <a:r>
              <a:rPr lang="en-GB" dirty="0"/>
              <a:t>is language-focused – pays close attention to language features and patterns in the text </a:t>
            </a:r>
          </a:p>
          <a:p>
            <a:pPr>
              <a:buFont typeface="Arial" panose="020B0604020202020204" pitchFamily="34" charset="0"/>
              <a:buChar char="•"/>
            </a:pPr>
            <a:r>
              <a:rPr lang="en-GB" dirty="0"/>
              <a:t>avoids vague, generalised, impressionistic comments about meanings </a:t>
            </a:r>
          </a:p>
          <a:p>
            <a:pPr>
              <a:buFont typeface="Arial" panose="020B0604020202020204" pitchFamily="34" charset="0"/>
              <a:buChar char="•"/>
            </a:pPr>
            <a:r>
              <a:rPr lang="en-GB" dirty="0"/>
              <a:t>concentrates on what’s in the text and describes this with precision and accuracy</a:t>
            </a:r>
          </a:p>
          <a:p>
            <a:pPr>
              <a:buFont typeface="Arial" panose="020B0604020202020204" pitchFamily="34" charset="0"/>
              <a:buChar char="•"/>
            </a:pPr>
            <a:r>
              <a:rPr lang="en-GB" dirty="0"/>
              <a:t>explores motivation for use of language – takes the view that every ‘language user’ makes significant decisions when writing or speaking</a:t>
            </a:r>
          </a:p>
          <a:p>
            <a:pPr>
              <a:buFont typeface="Arial" panose="020B0604020202020204" pitchFamily="34" charset="0"/>
              <a:buChar char="•"/>
            </a:pPr>
            <a:r>
              <a:rPr lang="en-GB" dirty="0"/>
              <a:t>emphasises the importance of contextual factors </a:t>
            </a:r>
          </a:p>
          <a:p>
            <a:pPr>
              <a:buFont typeface="Arial" panose="020B0604020202020204" pitchFamily="34" charset="0"/>
              <a:buChar char="•"/>
            </a:pPr>
            <a:r>
              <a:rPr lang="en-GB" dirty="0"/>
              <a:t>develops skills, and a set of analytical tools, that can be used across all types of  genres and texts rather than advocating an approach for ‘language’ and a different one for ‘literature’.</a:t>
            </a:r>
          </a:p>
          <a:p>
            <a:pPr lvl="1">
              <a:buFont typeface="Arial" panose="020B0604020202020204" pitchFamily="34" charset="0"/>
              <a:buChar char="•"/>
            </a:pPr>
            <a:endParaRPr lang="en-GB" sz="1800" dirty="0"/>
          </a:p>
          <a:p>
            <a:pPr marL="360000" lvl="1" indent="0">
              <a:buNone/>
            </a:pPr>
            <a:r>
              <a:rPr lang="en-GB" sz="1800" dirty="0"/>
              <a:t>(extracted from </a:t>
            </a:r>
            <a:r>
              <a:rPr lang="en-GB" sz="1800" i="1" dirty="0"/>
              <a:t>Teaching guide: stylistics and further reading </a:t>
            </a:r>
            <a:r>
              <a:rPr lang="en-GB" sz="1800" dirty="0"/>
              <a:t>- available in the </a:t>
            </a:r>
            <a:r>
              <a:rPr lang="en-GB" sz="1800" dirty="0">
                <a:solidFill>
                  <a:srgbClr val="2F71AC"/>
                </a:solidFill>
                <a:hlinkClick r:id="rId3">
                  <a:extLst>
                    <a:ext uri="{A12FA001-AC4F-418D-AE19-62706E023703}">
                      <ahyp:hlinkClr xmlns:ahyp="http://schemas.microsoft.com/office/drawing/2018/hyperlinkcolor" val="tx"/>
                    </a:ext>
                  </a:extLst>
                </a:hlinkClick>
              </a:rPr>
              <a:t>teaching resources </a:t>
            </a:r>
            <a:r>
              <a:rPr lang="en-GB" sz="1800" dirty="0"/>
              <a:t>area for A-level English Language and Literature)</a:t>
            </a:r>
          </a:p>
          <a:p>
            <a:endParaRPr lang="en-GB" dirty="0"/>
          </a:p>
        </p:txBody>
      </p:sp>
    </p:spTree>
    <p:extLst>
      <p:ext uri="{BB962C8B-B14F-4D97-AF65-F5344CB8AC3E}">
        <p14:creationId xmlns:p14="http://schemas.microsoft.com/office/powerpoint/2010/main" val="6225458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B6DB8-3093-4A81-87AE-939F807DEAD3}"/>
              </a:ext>
            </a:extLst>
          </p:cNvPr>
          <p:cNvSpPr>
            <a:spLocks noGrp="1"/>
          </p:cNvSpPr>
          <p:nvPr>
            <p:ph type="title"/>
          </p:nvPr>
        </p:nvSpPr>
        <p:spPr/>
        <p:txBody>
          <a:bodyPr/>
          <a:lstStyle/>
          <a:p>
            <a:r>
              <a:rPr lang="en-GB" dirty="0"/>
              <a:t>A stylistics approach</a:t>
            </a:r>
          </a:p>
        </p:txBody>
      </p:sp>
      <p:sp>
        <p:nvSpPr>
          <p:cNvPr id="3" name="Footer Placeholder 2">
            <a:extLst>
              <a:ext uri="{FF2B5EF4-FFF2-40B4-BE49-F238E27FC236}">
                <a16:creationId xmlns:a16="http://schemas.microsoft.com/office/drawing/2014/main" id="{78002FC3-DDC3-4F2A-96CA-0175A20C3515}"/>
              </a:ext>
            </a:extLst>
          </p:cNvPr>
          <p:cNvSpPr>
            <a:spLocks noGrp="1"/>
          </p:cNvSpPr>
          <p:nvPr>
            <p:ph type="ftr" sz="quarter" idx="10"/>
          </p:nvPr>
        </p:nvSpPr>
        <p:spPr/>
        <p:txBody>
          <a:bodyPr/>
          <a:lstStyle/>
          <a:p>
            <a:r>
              <a:rPr lang="en-US"/>
              <a:t>Copyright © 2021 AQA and its licensors. All rights reserved.</a:t>
            </a:r>
            <a:endParaRPr lang="en-US" dirty="0"/>
          </a:p>
        </p:txBody>
      </p:sp>
      <p:sp>
        <p:nvSpPr>
          <p:cNvPr id="4" name="Slide Number Placeholder 3">
            <a:extLst>
              <a:ext uri="{FF2B5EF4-FFF2-40B4-BE49-F238E27FC236}">
                <a16:creationId xmlns:a16="http://schemas.microsoft.com/office/drawing/2014/main" id="{DC2BB7B0-5D84-4728-A2DE-97E74971235F}"/>
              </a:ext>
            </a:extLst>
          </p:cNvPr>
          <p:cNvSpPr>
            <a:spLocks noGrp="1"/>
          </p:cNvSpPr>
          <p:nvPr>
            <p:ph type="sldNum" sz="quarter" idx="4"/>
          </p:nvPr>
        </p:nvSpPr>
        <p:spPr/>
        <p:txBody>
          <a:bodyPr/>
          <a:lstStyle/>
          <a:p>
            <a:fld id="{9D4704D4-DAEA-4D4A-A9DC-4373E3AC7101}" type="slidenum">
              <a:rPr lang="en-GB" smtClean="0"/>
              <a:pPr/>
              <a:t>13</a:t>
            </a:fld>
            <a:endParaRPr lang="en-GB" dirty="0"/>
          </a:p>
        </p:txBody>
      </p:sp>
      <p:sp>
        <p:nvSpPr>
          <p:cNvPr id="5" name="Content Placeholder 4">
            <a:extLst>
              <a:ext uri="{FF2B5EF4-FFF2-40B4-BE49-F238E27FC236}">
                <a16:creationId xmlns:a16="http://schemas.microsoft.com/office/drawing/2014/main" id="{DF6C4CB3-EEBF-4953-B4B0-9F8121154914}"/>
              </a:ext>
            </a:extLst>
          </p:cNvPr>
          <p:cNvSpPr>
            <a:spLocks noGrp="1"/>
          </p:cNvSpPr>
          <p:nvPr>
            <p:ph idx="1"/>
          </p:nvPr>
        </p:nvSpPr>
        <p:spPr/>
        <p:txBody>
          <a:bodyPr/>
          <a:lstStyle/>
          <a:p>
            <a:r>
              <a:rPr lang="en-GB" dirty="0"/>
              <a:t>For a fuller introduction to stylistics, read the article in your </a:t>
            </a:r>
            <a:r>
              <a:rPr lang="en-GB" i="1" dirty="0"/>
              <a:t>Handouts booklet </a:t>
            </a:r>
            <a:r>
              <a:rPr lang="en-GB" dirty="0"/>
              <a:t>on page 5.</a:t>
            </a:r>
          </a:p>
          <a:p>
            <a:endParaRPr lang="en-GB" dirty="0"/>
          </a:p>
          <a:p>
            <a:r>
              <a:rPr lang="en-GB" dirty="0"/>
              <a:t>Here, Marcello Giovanelli advocates for an integrated approach to the teaching of language and literature (across key stages), championing how it can lead to a greater understanding of both disciplines.</a:t>
            </a:r>
          </a:p>
          <a:p>
            <a:pPr marL="0" indent="0">
              <a:buNone/>
            </a:pPr>
            <a:r>
              <a:rPr lang="en-GB" dirty="0"/>
              <a:t> </a:t>
            </a:r>
          </a:p>
          <a:p>
            <a:r>
              <a:rPr lang="en-GB" dirty="0"/>
              <a:t>He demonstrates a stylistics approach using the first line of Siegfried Sassoon’s poem ‘A working party’, published in 1917.</a:t>
            </a:r>
          </a:p>
          <a:p>
            <a:pPr marL="0" indent="0">
              <a:buNone/>
            </a:pPr>
            <a:endParaRPr lang="en-GB" dirty="0"/>
          </a:p>
          <a:p>
            <a:endParaRPr lang="en-GB" dirty="0"/>
          </a:p>
        </p:txBody>
      </p:sp>
    </p:spTree>
    <p:extLst>
      <p:ext uri="{BB962C8B-B14F-4D97-AF65-F5344CB8AC3E}">
        <p14:creationId xmlns:p14="http://schemas.microsoft.com/office/powerpoint/2010/main" val="31362350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D3B6B-0269-4F21-97C4-945A7A3DBB44}"/>
              </a:ext>
            </a:extLst>
          </p:cNvPr>
          <p:cNvSpPr>
            <a:spLocks noGrp="1"/>
          </p:cNvSpPr>
          <p:nvPr>
            <p:ph type="title"/>
          </p:nvPr>
        </p:nvSpPr>
        <p:spPr/>
        <p:txBody>
          <a:bodyPr/>
          <a:lstStyle/>
          <a:p>
            <a:r>
              <a:rPr lang="en-GB" dirty="0"/>
              <a:t>A stylistics approach</a:t>
            </a:r>
          </a:p>
        </p:txBody>
      </p:sp>
      <p:sp>
        <p:nvSpPr>
          <p:cNvPr id="3" name="Footer Placeholder 2">
            <a:extLst>
              <a:ext uri="{FF2B5EF4-FFF2-40B4-BE49-F238E27FC236}">
                <a16:creationId xmlns:a16="http://schemas.microsoft.com/office/drawing/2014/main" id="{BC706883-AD33-4D36-800F-CBAA8133ECA5}"/>
              </a:ext>
            </a:extLst>
          </p:cNvPr>
          <p:cNvSpPr>
            <a:spLocks noGrp="1"/>
          </p:cNvSpPr>
          <p:nvPr>
            <p:ph type="ftr" sz="quarter" idx="10"/>
          </p:nvPr>
        </p:nvSpPr>
        <p:spPr/>
        <p:txBody>
          <a:bodyPr/>
          <a:lstStyle/>
          <a:p>
            <a:r>
              <a:rPr lang="en-US"/>
              <a:t>Copyright © 2021 AQA and its licensors. All rights reserved.</a:t>
            </a:r>
            <a:endParaRPr lang="en-US" dirty="0"/>
          </a:p>
        </p:txBody>
      </p:sp>
      <p:sp>
        <p:nvSpPr>
          <p:cNvPr id="4" name="Slide Number Placeholder 3">
            <a:extLst>
              <a:ext uri="{FF2B5EF4-FFF2-40B4-BE49-F238E27FC236}">
                <a16:creationId xmlns:a16="http://schemas.microsoft.com/office/drawing/2014/main" id="{92B3BBC4-B9AD-4F68-B423-07913A7C075D}"/>
              </a:ext>
            </a:extLst>
          </p:cNvPr>
          <p:cNvSpPr>
            <a:spLocks noGrp="1"/>
          </p:cNvSpPr>
          <p:nvPr>
            <p:ph type="sldNum" sz="quarter" idx="4"/>
          </p:nvPr>
        </p:nvSpPr>
        <p:spPr/>
        <p:txBody>
          <a:bodyPr/>
          <a:lstStyle/>
          <a:p>
            <a:fld id="{9D4704D4-DAEA-4D4A-A9DC-4373E3AC7101}" type="slidenum">
              <a:rPr lang="en-GB" smtClean="0"/>
              <a:pPr/>
              <a:t>14</a:t>
            </a:fld>
            <a:endParaRPr lang="en-GB" dirty="0"/>
          </a:p>
        </p:txBody>
      </p:sp>
      <p:sp>
        <p:nvSpPr>
          <p:cNvPr id="5" name="Content Placeholder 4">
            <a:extLst>
              <a:ext uri="{FF2B5EF4-FFF2-40B4-BE49-F238E27FC236}">
                <a16:creationId xmlns:a16="http://schemas.microsoft.com/office/drawing/2014/main" id="{6A007AEB-8533-4A98-A1AF-DF71F9E45B0B}"/>
              </a:ext>
            </a:extLst>
          </p:cNvPr>
          <p:cNvSpPr>
            <a:spLocks noGrp="1"/>
          </p:cNvSpPr>
          <p:nvPr>
            <p:ph idx="1"/>
          </p:nvPr>
        </p:nvSpPr>
        <p:spPr/>
        <p:txBody>
          <a:bodyPr/>
          <a:lstStyle/>
          <a:p>
            <a:r>
              <a:rPr lang="en-GB" dirty="0"/>
              <a:t>Although the level of close analysis illustrated in the article might be more reflective of A-level study, the approach and principle can be applied for any level of study.</a:t>
            </a:r>
          </a:p>
          <a:p>
            <a:pPr marL="0" indent="0">
              <a:buNone/>
            </a:pPr>
            <a:r>
              <a:rPr lang="en-GB" dirty="0"/>
              <a:t>  </a:t>
            </a:r>
          </a:p>
          <a:p>
            <a:r>
              <a:rPr lang="en-GB" dirty="0"/>
              <a:t>This approach encourages students to interrogate what they read – question the significance of prominent patterns and language choices as well as considering the likely effect of alternative ones.</a:t>
            </a:r>
          </a:p>
          <a:p>
            <a:endParaRPr lang="en-GB" dirty="0"/>
          </a:p>
          <a:p>
            <a:r>
              <a:rPr lang="en-GB" dirty="0"/>
              <a:t>This places the student as an active participant in their reading and understanding of text and gives them the tools to explore meanings in depth.</a:t>
            </a:r>
          </a:p>
          <a:p>
            <a:endParaRPr lang="en-GB" dirty="0"/>
          </a:p>
          <a:p>
            <a:r>
              <a:rPr lang="en-GB" dirty="0"/>
              <a:t>This approach doesn’t discriminate – it works with all forms of literature.</a:t>
            </a:r>
          </a:p>
        </p:txBody>
      </p:sp>
    </p:spTree>
    <p:extLst>
      <p:ext uri="{BB962C8B-B14F-4D97-AF65-F5344CB8AC3E}">
        <p14:creationId xmlns:p14="http://schemas.microsoft.com/office/powerpoint/2010/main" val="10408394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2B8DD26-F915-4CF7-967A-E52564613F3D}"/>
              </a:ext>
            </a:extLst>
          </p:cNvPr>
          <p:cNvSpPr>
            <a:spLocks noGrp="1"/>
          </p:cNvSpPr>
          <p:nvPr>
            <p:ph type="title"/>
          </p:nvPr>
        </p:nvSpPr>
        <p:spPr/>
        <p:txBody>
          <a:bodyPr/>
          <a:lstStyle/>
          <a:p>
            <a:r>
              <a:rPr lang="en-GB" dirty="0"/>
              <a:t>Activity 3: Applying a stylistics approach</a:t>
            </a:r>
          </a:p>
        </p:txBody>
      </p:sp>
      <p:sp>
        <p:nvSpPr>
          <p:cNvPr id="3" name="Footer Placeholder 2">
            <a:extLst>
              <a:ext uri="{FF2B5EF4-FFF2-40B4-BE49-F238E27FC236}">
                <a16:creationId xmlns:a16="http://schemas.microsoft.com/office/drawing/2014/main" id="{9C32257F-6259-440F-9C6D-D075C408D953}"/>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9DF0AD0E-C887-45B2-B038-A9350036F815}"/>
              </a:ext>
            </a:extLst>
          </p:cNvPr>
          <p:cNvSpPr>
            <a:spLocks noGrp="1"/>
          </p:cNvSpPr>
          <p:nvPr>
            <p:ph type="sldNum" sz="quarter" idx="4"/>
          </p:nvPr>
        </p:nvSpPr>
        <p:spPr/>
        <p:txBody>
          <a:bodyPr/>
          <a:lstStyle/>
          <a:p>
            <a:fld id="{9D4704D4-DAEA-4D4A-A9DC-4373E3AC7101}" type="slidenum">
              <a:rPr lang="en-GB" smtClean="0"/>
              <a:pPr/>
              <a:t>15</a:t>
            </a:fld>
            <a:endParaRPr lang="en-GB" dirty="0"/>
          </a:p>
        </p:txBody>
      </p:sp>
      <p:sp>
        <p:nvSpPr>
          <p:cNvPr id="7" name="Content Placeholder 6">
            <a:extLst>
              <a:ext uri="{FF2B5EF4-FFF2-40B4-BE49-F238E27FC236}">
                <a16:creationId xmlns:a16="http://schemas.microsoft.com/office/drawing/2014/main" id="{64EE3474-ABBA-43FB-959B-50E4CC2A282E}"/>
              </a:ext>
            </a:extLst>
          </p:cNvPr>
          <p:cNvSpPr>
            <a:spLocks noGrp="1"/>
          </p:cNvSpPr>
          <p:nvPr>
            <p:ph idx="1"/>
          </p:nvPr>
        </p:nvSpPr>
        <p:spPr/>
        <p:txBody>
          <a:bodyPr/>
          <a:lstStyle/>
          <a:p>
            <a:r>
              <a:rPr lang="en-GB" dirty="0"/>
              <a:t>Have a go at applying a stylistics mindset using a GCSE English Language exam text.</a:t>
            </a:r>
          </a:p>
          <a:p>
            <a:endParaRPr lang="en-GB" dirty="0"/>
          </a:p>
          <a:p>
            <a:r>
              <a:rPr lang="en-GB" dirty="0"/>
              <a:t>To narrow your focus, we’ve selected four sources to choose from and suggest you consider the presentation of women in the text as your focus for this exercise.</a:t>
            </a:r>
          </a:p>
          <a:p>
            <a:endParaRPr lang="en-GB" dirty="0"/>
          </a:p>
          <a:p>
            <a:r>
              <a:rPr lang="en-GB" dirty="0"/>
              <a:t>Turn to page 7 in your </a:t>
            </a:r>
            <a:r>
              <a:rPr lang="en-GB" i="1" dirty="0"/>
              <a:t>Activities booklet</a:t>
            </a:r>
            <a:r>
              <a:rPr lang="en-GB" dirty="0"/>
              <a:t>.</a:t>
            </a:r>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2909465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481B7-7F77-4721-B5D3-A6D226A558A9}"/>
              </a:ext>
            </a:extLst>
          </p:cNvPr>
          <p:cNvSpPr>
            <a:spLocks noGrp="1"/>
          </p:cNvSpPr>
          <p:nvPr>
            <p:ph type="title"/>
          </p:nvPr>
        </p:nvSpPr>
        <p:spPr>
          <a:xfrm>
            <a:off x="540000" y="203558"/>
            <a:ext cx="8045200" cy="431181"/>
          </a:xfrm>
        </p:spPr>
        <p:txBody>
          <a:bodyPr/>
          <a:lstStyle/>
          <a:p>
            <a:r>
              <a:rPr lang="en-GB" dirty="0"/>
              <a:t>What do the examiner’s reports say about word-level analysis?</a:t>
            </a:r>
          </a:p>
        </p:txBody>
      </p:sp>
      <p:sp>
        <p:nvSpPr>
          <p:cNvPr id="3" name="Footer Placeholder 2">
            <a:extLst>
              <a:ext uri="{FF2B5EF4-FFF2-40B4-BE49-F238E27FC236}">
                <a16:creationId xmlns:a16="http://schemas.microsoft.com/office/drawing/2014/main" id="{A635F6C6-C7E2-44A0-B85D-8F3060C97EFE}"/>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37371F2D-E4EA-4F76-B33E-7FEB88025DE8}"/>
              </a:ext>
            </a:extLst>
          </p:cNvPr>
          <p:cNvSpPr>
            <a:spLocks noGrp="1"/>
          </p:cNvSpPr>
          <p:nvPr>
            <p:ph type="sldNum" sz="quarter" idx="4"/>
          </p:nvPr>
        </p:nvSpPr>
        <p:spPr/>
        <p:txBody>
          <a:bodyPr/>
          <a:lstStyle/>
          <a:p>
            <a:fld id="{9D4704D4-DAEA-4D4A-A9DC-4373E3AC7101}" type="slidenum">
              <a:rPr lang="en-GB" smtClean="0"/>
              <a:pPr/>
              <a:t>16</a:t>
            </a:fld>
            <a:endParaRPr lang="en-GB" dirty="0"/>
          </a:p>
        </p:txBody>
      </p:sp>
      <p:sp>
        <p:nvSpPr>
          <p:cNvPr id="8" name="Rectangle: Rounded Corners 7">
            <a:extLst>
              <a:ext uri="{FF2B5EF4-FFF2-40B4-BE49-F238E27FC236}">
                <a16:creationId xmlns:a16="http://schemas.microsoft.com/office/drawing/2014/main" id="{CE1F942A-5BBD-43CA-A076-0426754946E9}"/>
              </a:ext>
            </a:extLst>
          </p:cNvPr>
          <p:cNvSpPr/>
          <p:nvPr/>
        </p:nvSpPr>
        <p:spPr>
          <a:xfrm>
            <a:off x="632238" y="3279416"/>
            <a:ext cx="8053827" cy="2114619"/>
          </a:xfrm>
          <a:prstGeom prst="roundRect">
            <a:avLst/>
          </a:prstGeom>
          <a:solidFill>
            <a:srgbClr val="412878"/>
          </a:solidFill>
          <a:ln>
            <a:solidFill>
              <a:srgbClr val="6D51A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dirty="0">
                <a:latin typeface="Arial" panose="020B0604020202020204" pitchFamily="34" charset="0"/>
                <a:ea typeface="Times New Roman" panose="02020603050405020304" pitchFamily="18" charset="0"/>
                <a:cs typeface="Times New Roman" panose="02020603050405020304" pitchFamily="18" charset="0"/>
              </a:rPr>
              <a:t>Some students have ‘</a:t>
            </a:r>
            <a:r>
              <a:rPr lang="en-GB" dirty="0">
                <a:effectLst/>
                <a:latin typeface="Arial" panose="020B0604020202020204" pitchFamily="34" charset="0"/>
                <a:ea typeface="Times New Roman" panose="02020603050405020304" pitchFamily="18" charset="0"/>
                <a:cs typeface="Times New Roman" panose="02020603050405020304" pitchFamily="18" charset="0"/>
              </a:rPr>
              <a:t>an overreliance on word-level analysis, and should be aware that methods means anything the writer has done deliberately</a:t>
            </a:r>
            <a:r>
              <a:rPr lang="en-GB" dirty="0">
                <a:latin typeface="Arial" panose="020B0604020202020204" pitchFamily="34" charset="0"/>
                <a:ea typeface="Times New Roman" panose="02020603050405020304" pitchFamily="18" charset="0"/>
                <a:cs typeface="Times New Roman" panose="02020603050405020304" pitchFamily="18" charset="0"/>
              </a:rPr>
              <a:t>.’ ‘Using parts of speech as a prism through which to analyse is generally a reductive exercise which offers students little by way of insight or analysis. It often seems that the use of ‘image’ would be far more effective’</a:t>
            </a:r>
          </a:p>
          <a:p>
            <a:pPr algn="ctr">
              <a:spcAft>
                <a:spcPts val="0"/>
              </a:spcAft>
            </a:pPr>
            <a:endParaRPr lang="en-GB" dirty="0">
              <a:latin typeface="Arial" panose="020B0604020202020204" pitchFamily="34" charset="0"/>
              <a:ea typeface="Times New Roman" panose="02020603050405020304" pitchFamily="18" charset="0"/>
              <a:cs typeface="Times New Roman" panose="02020603050405020304" pitchFamily="18" charset="0"/>
            </a:endParaRPr>
          </a:p>
          <a:p>
            <a:pPr algn="ctr">
              <a:spcAft>
                <a:spcPts val="0"/>
              </a:spcAft>
            </a:pPr>
            <a:r>
              <a:rPr lang="en-GB" dirty="0">
                <a:latin typeface="Arial" panose="020B0604020202020204" pitchFamily="34" charset="0"/>
                <a:cs typeface="Times New Roman" panose="02020603050405020304" pitchFamily="18" charset="0"/>
              </a:rPr>
              <a:t>(English Literature </a:t>
            </a:r>
            <a:r>
              <a:rPr lang="en-GB" i="1" dirty="0">
                <a:latin typeface="Arial" panose="020B0604020202020204" pitchFamily="34" charset="0"/>
                <a:cs typeface="Times New Roman" panose="02020603050405020304" pitchFamily="18" charset="0"/>
              </a:rPr>
              <a:t>Report on the exam</a:t>
            </a:r>
            <a:r>
              <a:rPr lang="en-GB" dirty="0">
                <a:latin typeface="Arial" panose="020B0604020202020204" pitchFamily="34" charset="0"/>
                <a:cs typeface="Times New Roman" panose="02020603050405020304" pitchFamily="18" charset="0"/>
              </a:rPr>
              <a:t>) </a:t>
            </a:r>
          </a:p>
        </p:txBody>
      </p:sp>
      <p:sp>
        <p:nvSpPr>
          <p:cNvPr id="9" name="Rectangle: Rounded Corners 8">
            <a:extLst>
              <a:ext uri="{FF2B5EF4-FFF2-40B4-BE49-F238E27FC236}">
                <a16:creationId xmlns:a16="http://schemas.microsoft.com/office/drawing/2014/main" id="{E145C630-576F-4274-B7DA-70D482B852E0}"/>
              </a:ext>
            </a:extLst>
          </p:cNvPr>
          <p:cNvSpPr/>
          <p:nvPr/>
        </p:nvSpPr>
        <p:spPr>
          <a:xfrm>
            <a:off x="632238" y="1190032"/>
            <a:ext cx="8045200" cy="1823444"/>
          </a:xfrm>
          <a:prstGeom prst="roundRect">
            <a:avLst/>
          </a:prstGeom>
          <a:solidFill>
            <a:srgbClr val="412878"/>
          </a:solidFill>
          <a:ln>
            <a:solidFill>
              <a:srgbClr val="6D51A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dirty="0">
                <a:latin typeface="Arial" panose="020B0604020202020204" pitchFamily="34" charset="0"/>
                <a:ea typeface="Times New Roman" panose="02020603050405020304" pitchFamily="18" charset="0"/>
                <a:cs typeface="Times New Roman" panose="02020603050405020304" pitchFamily="18" charset="0"/>
              </a:rPr>
              <a:t>‘</a:t>
            </a:r>
            <a:r>
              <a:rPr lang="en-GB" dirty="0">
                <a:effectLst/>
                <a:latin typeface="Arial" panose="020B0604020202020204" pitchFamily="34" charset="0"/>
                <a:ea typeface="Times New Roman" panose="02020603050405020304" pitchFamily="18" charset="0"/>
                <a:cs typeface="Times New Roman" panose="02020603050405020304" pitchFamily="18" charset="0"/>
              </a:rPr>
              <a:t>Teachers are reminded that students can often be as successful in writing about the effect of a specific word choice as they are in writing about complex language features’</a:t>
            </a:r>
          </a:p>
          <a:p>
            <a:pPr algn="ctr">
              <a:spcAft>
                <a:spcPts val="0"/>
              </a:spcAft>
            </a:pPr>
            <a:endParaRPr lang="en-GB" dirty="0">
              <a:effectLst/>
              <a:latin typeface="Arial" panose="020B0604020202020204" pitchFamily="34" charset="0"/>
              <a:ea typeface="Times New Roman" panose="02020603050405020304" pitchFamily="18" charset="0"/>
              <a:cs typeface="Times New Roman" panose="02020603050405020304" pitchFamily="18" charset="0"/>
            </a:endParaRPr>
          </a:p>
          <a:p>
            <a:pPr algn="ctr">
              <a:spcAft>
                <a:spcPts val="0"/>
              </a:spcAft>
            </a:pPr>
            <a:r>
              <a:rPr lang="en-GB" dirty="0">
                <a:effectLst/>
                <a:latin typeface="Arial" panose="020B0604020202020204" pitchFamily="34" charset="0"/>
                <a:ea typeface="Times New Roman" panose="02020603050405020304" pitchFamily="18" charset="0"/>
                <a:cs typeface="Times New Roman" panose="02020603050405020304" pitchFamily="18" charset="0"/>
              </a:rPr>
              <a:t>(English Language </a:t>
            </a:r>
            <a:r>
              <a:rPr lang="en-GB" i="1" dirty="0">
                <a:effectLst/>
                <a:latin typeface="Arial" panose="020B0604020202020204" pitchFamily="34" charset="0"/>
                <a:ea typeface="Times New Roman" panose="02020603050405020304" pitchFamily="18" charset="0"/>
                <a:cs typeface="Times New Roman" panose="02020603050405020304" pitchFamily="18" charset="0"/>
              </a:rPr>
              <a:t>Report on the exam</a:t>
            </a:r>
            <a:r>
              <a:rPr lang="en-GB" i="1" dirty="0">
                <a:latin typeface="Arial" panose="020B0604020202020204" pitchFamily="34" charset="0"/>
                <a:ea typeface="Times New Roman" panose="02020603050405020304" pitchFamily="18" charset="0"/>
                <a:cs typeface="Times New Roman" panose="02020603050405020304" pitchFamily="18" charset="0"/>
              </a:rPr>
              <a:t>)</a:t>
            </a:r>
            <a:endParaRPr lang="en-GB"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A8F5BBC3-C278-4F95-961F-6BA4D5576F76}"/>
              </a:ext>
            </a:extLst>
          </p:cNvPr>
          <p:cNvSpPr/>
          <p:nvPr/>
        </p:nvSpPr>
        <p:spPr>
          <a:xfrm>
            <a:off x="397592" y="5750527"/>
            <a:ext cx="8279846" cy="369332"/>
          </a:xfrm>
          <a:prstGeom prst="rect">
            <a:avLst/>
          </a:prstGeom>
        </p:spPr>
        <p:txBody>
          <a:bodyPr wrap="square">
            <a:spAutoFit/>
          </a:bodyPr>
          <a:lstStyle/>
          <a:p>
            <a:r>
              <a:rPr lang="en-GB" dirty="0"/>
              <a:t>On the surface, advice in the reports may appear to be contradictory…</a:t>
            </a:r>
          </a:p>
        </p:txBody>
      </p:sp>
    </p:spTree>
    <p:extLst>
      <p:ext uri="{BB962C8B-B14F-4D97-AF65-F5344CB8AC3E}">
        <p14:creationId xmlns:p14="http://schemas.microsoft.com/office/powerpoint/2010/main" val="4948036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35846-A00A-44E7-A231-CB40B5BBB068}"/>
              </a:ext>
            </a:extLst>
          </p:cNvPr>
          <p:cNvSpPr>
            <a:spLocks noGrp="1"/>
          </p:cNvSpPr>
          <p:nvPr>
            <p:ph type="title"/>
          </p:nvPr>
        </p:nvSpPr>
        <p:spPr/>
        <p:txBody>
          <a:bodyPr/>
          <a:lstStyle/>
          <a:p>
            <a:r>
              <a:rPr lang="en-GB" dirty="0"/>
              <a:t>What can we learn from these apparent paradoxes?</a:t>
            </a:r>
          </a:p>
        </p:txBody>
      </p:sp>
      <p:sp>
        <p:nvSpPr>
          <p:cNvPr id="3" name="Footer Placeholder 2">
            <a:extLst>
              <a:ext uri="{FF2B5EF4-FFF2-40B4-BE49-F238E27FC236}">
                <a16:creationId xmlns:a16="http://schemas.microsoft.com/office/drawing/2014/main" id="{A8ED1E93-037E-497A-96D8-DB7882D87C45}"/>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844CD802-C6C6-4517-8620-1FFDB728F15A}"/>
              </a:ext>
            </a:extLst>
          </p:cNvPr>
          <p:cNvSpPr>
            <a:spLocks noGrp="1"/>
          </p:cNvSpPr>
          <p:nvPr>
            <p:ph type="sldNum" sz="quarter" idx="4"/>
          </p:nvPr>
        </p:nvSpPr>
        <p:spPr/>
        <p:txBody>
          <a:bodyPr/>
          <a:lstStyle/>
          <a:p>
            <a:fld id="{9D4704D4-DAEA-4D4A-A9DC-4373E3AC7101}" type="slidenum">
              <a:rPr lang="en-GB" smtClean="0"/>
              <a:pPr/>
              <a:t>17</a:t>
            </a:fld>
            <a:endParaRPr lang="en-GB" dirty="0"/>
          </a:p>
        </p:txBody>
      </p:sp>
      <p:sp>
        <p:nvSpPr>
          <p:cNvPr id="5" name="Content Placeholder 4">
            <a:extLst>
              <a:ext uri="{FF2B5EF4-FFF2-40B4-BE49-F238E27FC236}">
                <a16:creationId xmlns:a16="http://schemas.microsoft.com/office/drawing/2014/main" id="{7AE554A3-DE02-4759-A1B8-FEEFBF3394E7}"/>
              </a:ext>
            </a:extLst>
          </p:cNvPr>
          <p:cNvSpPr>
            <a:spLocks noGrp="1"/>
          </p:cNvSpPr>
          <p:nvPr>
            <p:ph idx="1"/>
          </p:nvPr>
        </p:nvSpPr>
        <p:spPr/>
        <p:txBody>
          <a:bodyPr/>
          <a:lstStyle/>
          <a:p>
            <a:r>
              <a:rPr lang="en-GB" dirty="0"/>
              <a:t>A GCSE English Literature report suggests word-level analysis can be unhelpful and is often reductive, whereas a GCSE English Language report suggests it can be a successful strategy…seemingly contradicting each other.</a:t>
            </a:r>
          </a:p>
          <a:p>
            <a:endParaRPr lang="en-GB" dirty="0"/>
          </a:p>
          <a:p>
            <a:r>
              <a:rPr lang="en-GB" dirty="0"/>
              <a:t>However, note that the English Language report draws attention to the</a:t>
            </a:r>
            <a:r>
              <a:rPr lang="en-GB" dirty="0">
                <a:latin typeface="Arial" panose="020B0604020202020204" pitchFamily="34" charset="0"/>
                <a:ea typeface="Times New Roman" panose="02020603050405020304" pitchFamily="18" charset="0"/>
                <a:cs typeface="Times New Roman" panose="02020603050405020304" pitchFamily="18" charset="0"/>
              </a:rPr>
              <a:t> ‘</a:t>
            </a:r>
            <a:r>
              <a:rPr lang="en-GB" b="1" dirty="0">
                <a:latin typeface="Arial" panose="020B0604020202020204" pitchFamily="34" charset="0"/>
                <a:ea typeface="Times New Roman" panose="02020603050405020304" pitchFamily="18" charset="0"/>
                <a:cs typeface="Times New Roman" panose="02020603050405020304" pitchFamily="18" charset="0"/>
              </a:rPr>
              <a:t>effect</a:t>
            </a:r>
            <a:r>
              <a:rPr lang="en-GB" dirty="0">
                <a:latin typeface="Arial" panose="020B0604020202020204" pitchFamily="34" charset="0"/>
                <a:ea typeface="Times New Roman" panose="02020603050405020304" pitchFamily="18" charset="0"/>
                <a:cs typeface="Times New Roman" panose="02020603050405020304" pitchFamily="18" charset="0"/>
              </a:rPr>
              <a:t> of a specific word choice’.</a:t>
            </a:r>
          </a:p>
          <a:p>
            <a:endParaRPr lang="en-GB" dirty="0">
              <a:latin typeface="Arial" panose="020B0604020202020204" pitchFamily="34" charset="0"/>
              <a:cs typeface="Times New Roman" panose="02020603050405020304" pitchFamily="18" charset="0"/>
            </a:endParaRPr>
          </a:p>
          <a:p>
            <a:r>
              <a:rPr lang="en-GB" dirty="0">
                <a:latin typeface="Arial" panose="020B0604020202020204" pitchFamily="34" charset="0"/>
                <a:cs typeface="Times New Roman" panose="02020603050405020304" pitchFamily="18" charset="0"/>
              </a:rPr>
              <a:t>So the unifying thread here is that both emphasise that the focus ought to be on the </a:t>
            </a:r>
            <a:r>
              <a:rPr lang="en-GB" b="1" dirty="0">
                <a:latin typeface="Arial" panose="020B0604020202020204" pitchFamily="34" charset="0"/>
                <a:cs typeface="Times New Roman" panose="02020603050405020304" pitchFamily="18" charset="0"/>
              </a:rPr>
              <a:t>meaning(s) </a:t>
            </a:r>
            <a:r>
              <a:rPr lang="en-GB" dirty="0">
                <a:latin typeface="Arial" panose="020B0604020202020204" pitchFamily="34" charset="0"/>
                <a:cs typeface="Times New Roman" panose="02020603050405020304" pitchFamily="18" charset="0"/>
              </a:rPr>
              <a:t>of the word/phrase, particularly in relation to the context of the words around it.</a:t>
            </a:r>
          </a:p>
          <a:p>
            <a:endParaRPr lang="en-GB" dirty="0">
              <a:latin typeface="Arial" panose="020B0604020202020204" pitchFamily="34" charset="0"/>
              <a:cs typeface="Times New Roman" panose="02020603050405020304" pitchFamily="18" charset="0"/>
            </a:endParaRPr>
          </a:p>
          <a:p>
            <a:r>
              <a:rPr lang="en-GB" dirty="0">
                <a:latin typeface="Arial" panose="020B0604020202020204" pitchFamily="34" charset="0"/>
                <a:cs typeface="Times New Roman" panose="02020603050405020304" pitchFamily="18" charset="0"/>
              </a:rPr>
              <a:t>Both highlight that the differentiator in student performance is in the unpacking of meaning(s) and effect(s) – not the identification and labelling of features/methods in themselves.  </a:t>
            </a:r>
          </a:p>
          <a:p>
            <a:endParaRPr lang="en-GB" dirty="0">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1019585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FD48D-2D2D-43DA-B10F-5561ED62BE13}"/>
              </a:ext>
            </a:extLst>
          </p:cNvPr>
          <p:cNvSpPr>
            <a:spLocks noGrp="1"/>
          </p:cNvSpPr>
          <p:nvPr>
            <p:ph type="title"/>
          </p:nvPr>
        </p:nvSpPr>
        <p:spPr/>
        <p:txBody>
          <a:bodyPr/>
          <a:lstStyle/>
          <a:p>
            <a:r>
              <a:rPr lang="en-GB" dirty="0"/>
              <a:t>Plenary: What is co-teachability? </a:t>
            </a:r>
          </a:p>
        </p:txBody>
      </p:sp>
      <p:sp>
        <p:nvSpPr>
          <p:cNvPr id="3" name="Footer Placeholder 2">
            <a:extLst>
              <a:ext uri="{FF2B5EF4-FFF2-40B4-BE49-F238E27FC236}">
                <a16:creationId xmlns:a16="http://schemas.microsoft.com/office/drawing/2014/main" id="{9012683E-6051-4CCD-A064-B9FE094EFFAD}"/>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0DB73825-F385-43A3-B587-8579EA2118FF}"/>
              </a:ext>
            </a:extLst>
          </p:cNvPr>
          <p:cNvSpPr>
            <a:spLocks noGrp="1"/>
          </p:cNvSpPr>
          <p:nvPr>
            <p:ph type="sldNum" sz="quarter" idx="4"/>
          </p:nvPr>
        </p:nvSpPr>
        <p:spPr/>
        <p:txBody>
          <a:bodyPr/>
          <a:lstStyle/>
          <a:p>
            <a:fld id="{9D4704D4-DAEA-4D4A-A9DC-4373E3AC7101}" type="slidenum">
              <a:rPr lang="en-GB" smtClean="0"/>
              <a:pPr/>
              <a:t>18</a:t>
            </a:fld>
            <a:endParaRPr lang="en-GB" dirty="0"/>
          </a:p>
        </p:txBody>
      </p:sp>
      <p:sp>
        <p:nvSpPr>
          <p:cNvPr id="5" name="Content Placeholder 4">
            <a:extLst>
              <a:ext uri="{FF2B5EF4-FFF2-40B4-BE49-F238E27FC236}">
                <a16:creationId xmlns:a16="http://schemas.microsoft.com/office/drawing/2014/main" id="{AB629648-BEE9-49F1-AB47-D582424CC662}"/>
              </a:ext>
            </a:extLst>
          </p:cNvPr>
          <p:cNvSpPr>
            <a:spLocks noGrp="1"/>
          </p:cNvSpPr>
          <p:nvPr>
            <p:ph idx="1"/>
          </p:nvPr>
        </p:nvSpPr>
        <p:spPr/>
        <p:txBody>
          <a:bodyPr/>
          <a:lstStyle/>
          <a:p>
            <a:pPr marL="0" indent="0">
              <a:buNone/>
            </a:pPr>
            <a:r>
              <a:rPr lang="en-GB" dirty="0"/>
              <a:t>Take a moment to reflect on what’s been covered so far and define what it means for you in your own words.</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Tree>
    <p:extLst>
      <p:ext uri="{BB962C8B-B14F-4D97-AF65-F5344CB8AC3E}">
        <p14:creationId xmlns:p14="http://schemas.microsoft.com/office/powerpoint/2010/main" val="10071709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221EAB9-B6D2-48B7-91EF-F041F48A67EE}"/>
              </a:ext>
            </a:extLst>
          </p:cNvPr>
          <p:cNvSpPr>
            <a:spLocks noGrp="1"/>
          </p:cNvSpPr>
          <p:nvPr>
            <p:ph type="title"/>
          </p:nvPr>
        </p:nvSpPr>
        <p:spPr/>
        <p:txBody>
          <a:bodyPr/>
          <a:lstStyle/>
          <a:p>
            <a:r>
              <a:rPr lang="en-GB" dirty="0"/>
              <a:t>2. Co-teachability: Reading</a:t>
            </a:r>
          </a:p>
        </p:txBody>
      </p:sp>
      <p:sp>
        <p:nvSpPr>
          <p:cNvPr id="3" name="Footer Placeholder 2">
            <a:extLst>
              <a:ext uri="{FF2B5EF4-FFF2-40B4-BE49-F238E27FC236}">
                <a16:creationId xmlns:a16="http://schemas.microsoft.com/office/drawing/2014/main" id="{8D7BCBD8-B306-4610-886E-6CFC128412EC}"/>
              </a:ext>
            </a:extLst>
          </p:cNvPr>
          <p:cNvSpPr>
            <a:spLocks noGrp="1"/>
          </p:cNvSpPr>
          <p:nvPr>
            <p:ph type="ftr" sz="quarter" idx="11"/>
          </p:nvPr>
        </p:nvSpPr>
        <p:spPr>
          <a:xfrm>
            <a:off x="1976438" y="6538962"/>
            <a:ext cx="2939946" cy="241200"/>
          </a:xfrm>
        </p:spPr>
        <p:txBody>
          <a:bodyPr/>
          <a:lstStyle/>
          <a:p>
            <a:r>
              <a:rPr lang="en-US" dirty="0"/>
              <a:t>Copyright © 2021 AQA and its licensors. All rights reserved.</a:t>
            </a:r>
          </a:p>
        </p:txBody>
      </p:sp>
      <p:sp>
        <p:nvSpPr>
          <p:cNvPr id="7" name="Content Placeholder 6">
            <a:extLst>
              <a:ext uri="{FF2B5EF4-FFF2-40B4-BE49-F238E27FC236}">
                <a16:creationId xmlns:a16="http://schemas.microsoft.com/office/drawing/2014/main" id="{A786A4C3-C354-4093-A4FC-D9D06663F7EF}"/>
              </a:ext>
            </a:extLst>
          </p:cNvPr>
          <p:cNvSpPr>
            <a:spLocks noGrp="1"/>
          </p:cNvSpPr>
          <p:nvPr>
            <p:ph idx="1"/>
          </p:nvPr>
        </p:nvSpPr>
        <p:spPr/>
        <p:txBody>
          <a:bodyPr/>
          <a:lstStyle/>
          <a:p>
            <a:endParaRPr lang="en-GB" dirty="0"/>
          </a:p>
        </p:txBody>
      </p:sp>
      <p:sp>
        <p:nvSpPr>
          <p:cNvPr id="4" name="Slide Number Placeholder 3">
            <a:extLst>
              <a:ext uri="{FF2B5EF4-FFF2-40B4-BE49-F238E27FC236}">
                <a16:creationId xmlns:a16="http://schemas.microsoft.com/office/drawing/2014/main" id="{BFF39718-DD87-44BD-BC86-AC18A84F8C05}"/>
              </a:ext>
            </a:extLst>
          </p:cNvPr>
          <p:cNvSpPr>
            <a:spLocks noGrp="1"/>
          </p:cNvSpPr>
          <p:nvPr>
            <p:ph type="sldNum" sz="quarter" idx="4294967295"/>
          </p:nvPr>
        </p:nvSpPr>
        <p:spPr>
          <a:xfrm>
            <a:off x="349250" y="6476999"/>
            <a:ext cx="698500" cy="365125"/>
          </a:xfrm>
          <a:prstGeom prst="rect">
            <a:avLst/>
          </a:prstGeom>
        </p:spPr>
        <p:txBody>
          <a:bodyPr/>
          <a:lstStyle/>
          <a:p>
            <a:fld id="{9D4704D4-DAEA-4D4A-A9DC-4373E3AC7101}" type="slidenum">
              <a:rPr lang="en-GB" sz="1100" smtClean="0"/>
              <a:pPr/>
              <a:t>19</a:t>
            </a:fld>
            <a:endParaRPr lang="en-GB" sz="1100" dirty="0"/>
          </a:p>
        </p:txBody>
      </p:sp>
    </p:spTree>
    <p:extLst>
      <p:ext uri="{BB962C8B-B14F-4D97-AF65-F5344CB8AC3E}">
        <p14:creationId xmlns:p14="http://schemas.microsoft.com/office/powerpoint/2010/main" val="3763941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9FACDCF-6B1C-4075-804E-8EF2F31DDECC}"/>
              </a:ext>
            </a:extLst>
          </p:cNvPr>
          <p:cNvSpPr>
            <a:spLocks noGrp="1"/>
          </p:cNvSpPr>
          <p:nvPr>
            <p:ph type="ftr" sz="quarter" idx="10"/>
          </p:nvPr>
        </p:nvSpPr>
        <p:spPr/>
        <p:txBody>
          <a:bodyPr/>
          <a:lstStyle/>
          <a:p>
            <a:r>
              <a:rPr lang="en-US" dirty="0"/>
              <a:t>Copyright © 2021 AQA and its licensors. All rights reserved.</a:t>
            </a:r>
          </a:p>
        </p:txBody>
      </p:sp>
      <p:sp>
        <p:nvSpPr>
          <p:cNvPr id="5" name="Slide Number Placeholder 4">
            <a:extLst>
              <a:ext uri="{FF2B5EF4-FFF2-40B4-BE49-F238E27FC236}">
                <a16:creationId xmlns:a16="http://schemas.microsoft.com/office/drawing/2014/main" id="{7BC335E6-8A57-4BED-A9D8-310642C8DFEA}"/>
              </a:ext>
            </a:extLst>
          </p:cNvPr>
          <p:cNvSpPr>
            <a:spLocks noGrp="1"/>
          </p:cNvSpPr>
          <p:nvPr>
            <p:ph type="sldNum" sz="quarter" idx="4"/>
          </p:nvPr>
        </p:nvSpPr>
        <p:spPr/>
        <p:txBody>
          <a:bodyPr/>
          <a:lstStyle/>
          <a:p>
            <a:fld id="{9D4704D4-DAEA-4D4A-A9DC-4373E3AC7101}" type="slidenum">
              <a:rPr lang="en-GB" smtClean="0"/>
              <a:pPr/>
              <a:t>2</a:t>
            </a:fld>
            <a:endParaRPr lang="en-GB" dirty="0"/>
          </a:p>
        </p:txBody>
      </p:sp>
      <p:sp>
        <p:nvSpPr>
          <p:cNvPr id="10" name="Title 1">
            <a:extLst>
              <a:ext uri="{FF2B5EF4-FFF2-40B4-BE49-F238E27FC236}">
                <a16:creationId xmlns:a16="http://schemas.microsoft.com/office/drawing/2014/main" id="{1AB16577-2EDF-412D-B8A6-445EAA167C78}"/>
              </a:ext>
            </a:extLst>
          </p:cNvPr>
          <p:cNvSpPr>
            <a:spLocks noGrp="1"/>
          </p:cNvSpPr>
          <p:nvPr>
            <p:ph type="title"/>
          </p:nvPr>
        </p:nvSpPr>
        <p:spPr>
          <a:xfrm>
            <a:off x="540000" y="441132"/>
            <a:ext cx="8045200" cy="431181"/>
          </a:xfrm>
        </p:spPr>
        <p:txBody>
          <a:bodyPr/>
          <a:lstStyle/>
          <a:p>
            <a:r>
              <a:rPr lang="en-GB" dirty="0"/>
              <a:t>Session aims</a:t>
            </a:r>
          </a:p>
        </p:txBody>
      </p:sp>
      <p:sp>
        <p:nvSpPr>
          <p:cNvPr id="11" name="Content Placeholder 2">
            <a:extLst>
              <a:ext uri="{FF2B5EF4-FFF2-40B4-BE49-F238E27FC236}">
                <a16:creationId xmlns:a16="http://schemas.microsoft.com/office/drawing/2014/main" id="{0F27D834-668A-4942-891F-979DC6B357FF}"/>
              </a:ext>
            </a:extLst>
          </p:cNvPr>
          <p:cNvSpPr>
            <a:spLocks noGrp="1"/>
          </p:cNvSpPr>
          <p:nvPr>
            <p:ph idx="1"/>
          </p:nvPr>
        </p:nvSpPr>
        <p:spPr>
          <a:xfrm>
            <a:off x="549400" y="1907204"/>
            <a:ext cx="8045200" cy="4406804"/>
          </a:xfrm>
        </p:spPr>
        <p:txBody>
          <a:bodyPr/>
          <a:lstStyle/>
          <a:p>
            <a:pPr marL="0" indent="0">
              <a:lnSpc>
                <a:spcPct val="100000"/>
              </a:lnSpc>
              <a:buNone/>
            </a:pPr>
            <a:r>
              <a:rPr lang="en-GB" dirty="0"/>
              <a:t>In this session, we’ll explore:</a:t>
            </a:r>
          </a:p>
          <a:p>
            <a:pPr marL="360000" lvl="1">
              <a:lnSpc>
                <a:spcPct val="100000"/>
              </a:lnSpc>
              <a:buFont typeface="Arial" panose="020B0604020202020204" pitchFamily="34" charset="0"/>
              <a:buChar char="•"/>
            </a:pPr>
            <a:r>
              <a:rPr lang="en-GB" sz="1800" dirty="0"/>
              <a:t>what ‘co-teachability’ is and looks like in the classroom</a:t>
            </a:r>
          </a:p>
          <a:p>
            <a:pPr marL="360000" lvl="1">
              <a:lnSpc>
                <a:spcPct val="100000"/>
              </a:lnSpc>
              <a:buFont typeface="Arial" panose="020B0604020202020204" pitchFamily="34" charset="0"/>
              <a:buChar char="•"/>
            </a:pPr>
            <a:r>
              <a:rPr lang="en-GB" sz="1800" dirty="0"/>
              <a:t>how to integrate the teaching of Language and Literature as a single subject ‘English’</a:t>
            </a:r>
          </a:p>
          <a:p>
            <a:pPr marL="360000" lvl="1">
              <a:lnSpc>
                <a:spcPct val="100000"/>
              </a:lnSpc>
              <a:buFont typeface="Arial" panose="020B0604020202020204" pitchFamily="34" charset="0"/>
              <a:buChar char="•"/>
            </a:pPr>
            <a:r>
              <a:rPr lang="en-GB" sz="1800" dirty="0"/>
              <a:t>how to maximise the cross-over of English Language and Literature Assessment Objectives (AOs)</a:t>
            </a:r>
          </a:p>
          <a:p>
            <a:pPr marL="0" indent="0">
              <a:lnSpc>
                <a:spcPct val="100000"/>
              </a:lnSpc>
              <a:buNone/>
            </a:pPr>
            <a:endParaRPr lang="en-GB" dirty="0"/>
          </a:p>
          <a:p>
            <a:pPr marL="0" indent="0">
              <a:lnSpc>
                <a:spcPct val="100000"/>
              </a:lnSpc>
              <a:buNone/>
            </a:pPr>
            <a:r>
              <a:rPr lang="en-GB" dirty="0"/>
              <a:t>This training is not designed to be prescriptive and, instead, will offer some suggested approaches and prompts for thinking about how co-teachability could inform/underpin your curriculum rationale. </a:t>
            </a:r>
          </a:p>
          <a:p>
            <a:pPr>
              <a:lnSpc>
                <a:spcPct val="100000"/>
              </a:lnSpc>
            </a:pPr>
            <a:endParaRPr lang="en-GB" dirty="0"/>
          </a:p>
          <a:p>
            <a:pPr>
              <a:lnSpc>
                <a:spcPct val="100000"/>
              </a:lnSpc>
            </a:pPr>
            <a:endParaRPr lang="en-GB" dirty="0"/>
          </a:p>
          <a:p>
            <a:pPr marL="0" indent="0">
              <a:lnSpc>
                <a:spcPct val="100000"/>
              </a:lnSpc>
              <a:buNone/>
            </a:pPr>
            <a:endParaRPr lang="en-GB" dirty="0"/>
          </a:p>
        </p:txBody>
      </p:sp>
    </p:spTree>
    <p:extLst>
      <p:ext uri="{BB962C8B-B14F-4D97-AF65-F5344CB8AC3E}">
        <p14:creationId xmlns:p14="http://schemas.microsoft.com/office/powerpoint/2010/main" val="23182163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814927B-2FC1-4DD3-A003-3947A48B9D0A}"/>
              </a:ext>
            </a:extLst>
          </p:cNvPr>
          <p:cNvSpPr>
            <a:spLocks noGrp="1"/>
          </p:cNvSpPr>
          <p:nvPr>
            <p:ph type="title"/>
          </p:nvPr>
        </p:nvSpPr>
        <p:spPr/>
        <p:txBody>
          <a:bodyPr/>
          <a:lstStyle/>
          <a:p>
            <a:r>
              <a:rPr lang="en-GB" dirty="0">
                <a:latin typeface="+mn-lt"/>
              </a:rPr>
              <a:t>Co-teachability: Reading</a:t>
            </a:r>
          </a:p>
        </p:txBody>
      </p:sp>
      <p:sp>
        <p:nvSpPr>
          <p:cNvPr id="3" name="Footer Placeholder 2">
            <a:extLst>
              <a:ext uri="{FF2B5EF4-FFF2-40B4-BE49-F238E27FC236}">
                <a16:creationId xmlns:a16="http://schemas.microsoft.com/office/drawing/2014/main" id="{D5DCECED-04EB-4F78-A5A9-F12013B1604E}"/>
              </a:ext>
            </a:extLst>
          </p:cNvPr>
          <p:cNvSpPr>
            <a:spLocks noGrp="1"/>
          </p:cNvSpPr>
          <p:nvPr>
            <p:ph type="ftr" sz="quarter" idx="10"/>
          </p:nvPr>
        </p:nvSpPr>
        <p:spPr/>
        <p:txBody>
          <a:bodyPr/>
          <a:lstStyle/>
          <a:p>
            <a:r>
              <a:rPr lang="en-US" dirty="0"/>
              <a:t>Copyright © 2021 AQA and its licensors. All rights reserved.</a:t>
            </a:r>
          </a:p>
        </p:txBody>
      </p:sp>
      <p:sp>
        <p:nvSpPr>
          <p:cNvPr id="6" name="Content Placeholder 5">
            <a:extLst>
              <a:ext uri="{FF2B5EF4-FFF2-40B4-BE49-F238E27FC236}">
                <a16:creationId xmlns:a16="http://schemas.microsoft.com/office/drawing/2014/main" id="{2DEC59CB-A795-4341-A856-1AA07115251E}"/>
              </a:ext>
            </a:extLst>
          </p:cNvPr>
          <p:cNvSpPr>
            <a:spLocks noGrp="1"/>
          </p:cNvSpPr>
          <p:nvPr>
            <p:ph sz="quarter" idx="12"/>
          </p:nvPr>
        </p:nvSpPr>
        <p:spPr/>
        <p:txBody>
          <a:bodyPr/>
          <a:lstStyle/>
          <a:p>
            <a:pPr marL="0" indent="0">
              <a:buNone/>
            </a:pPr>
            <a:r>
              <a:rPr lang="en-GB" dirty="0"/>
              <a:t>In this section we’ll:</a:t>
            </a:r>
          </a:p>
          <a:p>
            <a:pPr marL="0" indent="0">
              <a:buNone/>
            </a:pPr>
            <a:endParaRPr lang="en-GB" dirty="0"/>
          </a:p>
          <a:p>
            <a:pPr>
              <a:lnSpc>
                <a:spcPct val="100000"/>
              </a:lnSpc>
            </a:pPr>
            <a:r>
              <a:rPr lang="en-GB" dirty="0"/>
              <a:t>focus on the common skill set of AO2</a:t>
            </a:r>
          </a:p>
          <a:p>
            <a:pPr>
              <a:lnSpc>
                <a:spcPct val="100000"/>
              </a:lnSpc>
            </a:pPr>
            <a:r>
              <a:rPr lang="en-GB" dirty="0"/>
              <a:t>explore further a stylistics approach to reading</a:t>
            </a:r>
          </a:p>
          <a:p>
            <a:pPr>
              <a:lnSpc>
                <a:spcPct val="100000"/>
              </a:lnSpc>
            </a:pPr>
            <a:r>
              <a:rPr lang="en-GB" dirty="0"/>
              <a:t>consider strategies to improve students ability to write more detailed/developed responses to texts.</a:t>
            </a:r>
          </a:p>
          <a:p>
            <a:endParaRPr lang="en-GB" dirty="0"/>
          </a:p>
          <a:p>
            <a:endParaRPr lang="en-GB" dirty="0"/>
          </a:p>
          <a:p>
            <a:pPr marL="0" indent="0">
              <a:buNone/>
            </a:pPr>
            <a:endParaRPr lang="en-GB" dirty="0"/>
          </a:p>
          <a:p>
            <a:pPr marL="0" indent="0">
              <a:buNone/>
            </a:pPr>
            <a:endParaRPr lang="en-GB" dirty="0"/>
          </a:p>
        </p:txBody>
      </p:sp>
      <p:sp>
        <p:nvSpPr>
          <p:cNvPr id="7" name="Slide Number Placeholder 3">
            <a:extLst>
              <a:ext uri="{FF2B5EF4-FFF2-40B4-BE49-F238E27FC236}">
                <a16:creationId xmlns:a16="http://schemas.microsoft.com/office/drawing/2014/main" id="{481E67E5-E9BC-4C6E-BBDC-E42D720C4B6E}"/>
              </a:ext>
            </a:extLst>
          </p:cNvPr>
          <p:cNvSpPr txBox="1">
            <a:spLocks/>
          </p:cNvSpPr>
          <p:nvPr/>
        </p:nvSpPr>
        <p:spPr>
          <a:xfrm>
            <a:off x="444464" y="6476351"/>
            <a:ext cx="69820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4704D4-DAEA-4D4A-A9DC-4373E3AC7101}" type="slidenum">
              <a:rPr lang="en-GB" sz="1100" smtClean="0"/>
              <a:pPr/>
              <a:t>20</a:t>
            </a:fld>
            <a:endParaRPr lang="en-GB" sz="1100" dirty="0"/>
          </a:p>
        </p:txBody>
      </p:sp>
    </p:spTree>
    <p:extLst>
      <p:ext uri="{BB962C8B-B14F-4D97-AF65-F5344CB8AC3E}">
        <p14:creationId xmlns:p14="http://schemas.microsoft.com/office/powerpoint/2010/main" val="15416021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CE8B7-C683-473C-87B2-4E1531684C51}"/>
              </a:ext>
            </a:extLst>
          </p:cNvPr>
          <p:cNvSpPr>
            <a:spLocks noGrp="1"/>
          </p:cNvSpPr>
          <p:nvPr>
            <p:ph type="title"/>
          </p:nvPr>
        </p:nvSpPr>
        <p:spPr/>
        <p:txBody>
          <a:bodyPr/>
          <a:lstStyle/>
          <a:p>
            <a:r>
              <a:rPr lang="en-GB" dirty="0"/>
              <a:t>Report on the exam: AO2</a:t>
            </a:r>
          </a:p>
        </p:txBody>
      </p:sp>
      <p:sp>
        <p:nvSpPr>
          <p:cNvPr id="3" name="Footer Placeholder 2">
            <a:extLst>
              <a:ext uri="{FF2B5EF4-FFF2-40B4-BE49-F238E27FC236}">
                <a16:creationId xmlns:a16="http://schemas.microsoft.com/office/drawing/2014/main" id="{72182B38-AD87-4C1C-BE38-79F3E7FE6BAF}"/>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BAF9A228-5DFA-4D7B-82AD-DD5BA9F04E9D}"/>
              </a:ext>
            </a:extLst>
          </p:cNvPr>
          <p:cNvSpPr>
            <a:spLocks noGrp="1"/>
          </p:cNvSpPr>
          <p:nvPr>
            <p:ph type="sldNum" sz="quarter" idx="4"/>
          </p:nvPr>
        </p:nvSpPr>
        <p:spPr/>
        <p:txBody>
          <a:bodyPr/>
          <a:lstStyle/>
          <a:p>
            <a:fld id="{9D4704D4-DAEA-4D4A-A9DC-4373E3AC7101}" type="slidenum">
              <a:rPr lang="en-GB" smtClean="0"/>
              <a:pPr/>
              <a:t>21</a:t>
            </a:fld>
            <a:endParaRPr lang="en-GB" dirty="0"/>
          </a:p>
        </p:txBody>
      </p:sp>
      <p:sp>
        <p:nvSpPr>
          <p:cNvPr id="5" name="Content Placeholder 4">
            <a:extLst>
              <a:ext uri="{FF2B5EF4-FFF2-40B4-BE49-F238E27FC236}">
                <a16:creationId xmlns:a16="http://schemas.microsoft.com/office/drawing/2014/main" id="{5D92F5BB-020E-4B66-AAC7-D80B2946C568}"/>
              </a:ext>
            </a:extLst>
          </p:cNvPr>
          <p:cNvSpPr>
            <a:spLocks noGrp="1"/>
          </p:cNvSpPr>
          <p:nvPr>
            <p:ph idx="1"/>
          </p:nvPr>
        </p:nvSpPr>
        <p:spPr/>
        <p:txBody>
          <a:bodyPr/>
          <a:lstStyle/>
          <a:p>
            <a:pPr marL="0" indent="0" algn="ctr">
              <a:buNone/>
            </a:pPr>
            <a:r>
              <a:rPr lang="en-GB" dirty="0"/>
              <a:t> </a:t>
            </a:r>
          </a:p>
        </p:txBody>
      </p:sp>
      <p:sp>
        <p:nvSpPr>
          <p:cNvPr id="9" name="Rectangle: Rounded Corners 8">
            <a:extLst>
              <a:ext uri="{FF2B5EF4-FFF2-40B4-BE49-F238E27FC236}">
                <a16:creationId xmlns:a16="http://schemas.microsoft.com/office/drawing/2014/main" id="{87DD8D4A-7122-4EF6-B469-827BDDAD4F15}"/>
              </a:ext>
            </a:extLst>
          </p:cNvPr>
          <p:cNvSpPr/>
          <p:nvPr/>
        </p:nvSpPr>
        <p:spPr>
          <a:xfrm>
            <a:off x="389194" y="1594996"/>
            <a:ext cx="8045200" cy="2524421"/>
          </a:xfrm>
          <a:prstGeom prst="roundRect">
            <a:avLst/>
          </a:prstGeom>
          <a:solidFill>
            <a:srgbClr val="412878"/>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spcAft>
                <a:spcPts val="0"/>
              </a:spcAft>
            </a:pPr>
            <a:r>
              <a:rPr lang="en-GB" dirty="0">
                <a:latin typeface="Arial" panose="020B0604020202020204" pitchFamily="34" charset="0"/>
                <a:ea typeface="Times New Roman" panose="02020603050405020304" pitchFamily="18" charset="0"/>
                <a:cs typeface="Times New Roman" panose="02020603050405020304" pitchFamily="18" charset="0"/>
              </a:rPr>
              <a:t>‘Encouraging students to </a:t>
            </a:r>
            <a:r>
              <a:rPr lang="en-GB" b="1" dirty="0">
                <a:latin typeface="Arial" panose="020B0604020202020204" pitchFamily="34" charset="0"/>
                <a:ea typeface="Times New Roman" panose="02020603050405020304" pitchFamily="18" charset="0"/>
                <a:cs typeface="Times New Roman" panose="02020603050405020304" pitchFamily="18" charset="0"/>
              </a:rPr>
              <a:t>write in detail </a:t>
            </a:r>
            <a:r>
              <a:rPr lang="en-GB" dirty="0">
                <a:latin typeface="Arial" panose="020B0604020202020204" pitchFamily="34" charset="0"/>
                <a:ea typeface="Times New Roman" panose="02020603050405020304" pitchFamily="18" charset="0"/>
                <a:cs typeface="Times New Roman" panose="02020603050405020304" pitchFamily="18" charset="0"/>
              </a:rPr>
              <a:t>is an approach well worth adopting, as it can often be the means of moving up a level…by focusing and commenting further on the same point, the student is more likely to provide the explanation they need… Coaching students in the patience required to </a:t>
            </a:r>
            <a:r>
              <a:rPr lang="en-GB" b="1" dirty="0">
                <a:latin typeface="Arial" panose="020B0604020202020204" pitchFamily="34" charset="0"/>
                <a:ea typeface="Times New Roman" panose="02020603050405020304" pitchFamily="18" charset="0"/>
                <a:cs typeface="Times New Roman" panose="02020603050405020304" pitchFamily="18" charset="0"/>
              </a:rPr>
              <a:t>add depth and detail to their responses </a:t>
            </a:r>
            <a:r>
              <a:rPr lang="en-GB" dirty="0">
                <a:latin typeface="Arial" panose="020B0604020202020204" pitchFamily="34" charset="0"/>
                <a:ea typeface="Times New Roman" panose="02020603050405020304" pitchFamily="18" charset="0"/>
                <a:cs typeface="Times New Roman" panose="02020603050405020304" pitchFamily="18" charset="0"/>
              </a:rPr>
              <a:t>can only be a positive way forward for all abilities’ </a:t>
            </a:r>
          </a:p>
          <a:p>
            <a:pPr algn="ctr">
              <a:spcAft>
                <a:spcPts val="0"/>
              </a:spcAft>
            </a:pPr>
            <a:endParaRPr lang="en-GB" dirty="0">
              <a:latin typeface="Arial" panose="020B0604020202020204" pitchFamily="34" charset="0"/>
              <a:ea typeface="Times New Roman" panose="02020603050405020304" pitchFamily="18" charset="0"/>
              <a:cs typeface="Times New Roman" panose="02020603050405020304" pitchFamily="18" charset="0"/>
            </a:endParaRPr>
          </a:p>
          <a:p>
            <a:pPr algn="ctr">
              <a:spcAft>
                <a:spcPts val="0"/>
              </a:spcAft>
            </a:pPr>
            <a:r>
              <a:rPr lang="en-GB" dirty="0">
                <a:latin typeface="Arial" panose="020B0604020202020204" pitchFamily="34" charset="0"/>
                <a:ea typeface="Times New Roman" panose="02020603050405020304" pitchFamily="18" charset="0"/>
                <a:cs typeface="Times New Roman" panose="02020603050405020304" pitchFamily="18" charset="0"/>
              </a:rPr>
              <a:t>GCSE English Language </a:t>
            </a:r>
            <a:r>
              <a:rPr lang="en-GB" i="1" dirty="0">
                <a:latin typeface="Arial" panose="020B0604020202020204" pitchFamily="34" charset="0"/>
                <a:ea typeface="Times New Roman" panose="02020603050405020304" pitchFamily="18" charset="0"/>
                <a:cs typeface="Times New Roman" panose="02020603050405020304" pitchFamily="18" charset="0"/>
              </a:rPr>
              <a:t>Report on the exam (June 2019)</a:t>
            </a:r>
          </a:p>
        </p:txBody>
      </p:sp>
    </p:spTree>
    <p:extLst>
      <p:ext uri="{BB962C8B-B14F-4D97-AF65-F5344CB8AC3E}">
        <p14:creationId xmlns:p14="http://schemas.microsoft.com/office/powerpoint/2010/main" val="35016419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4B983-55DF-43BC-8E30-1465FEA3B63A}"/>
              </a:ext>
            </a:extLst>
          </p:cNvPr>
          <p:cNvSpPr>
            <a:spLocks noGrp="1"/>
          </p:cNvSpPr>
          <p:nvPr>
            <p:ph type="title"/>
          </p:nvPr>
        </p:nvSpPr>
        <p:spPr/>
        <p:txBody>
          <a:bodyPr/>
          <a:lstStyle/>
          <a:p>
            <a:r>
              <a:rPr lang="en-GB" dirty="0"/>
              <a:t>Read, think, write in detail</a:t>
            </a:r>
          </a:p>
        </p:txBody>
      </p:sp>
      <p:sp>
        <p:nvSpPr>
          <p:cNvPr id="3" name="Footer Placeholder 2">
            <a:extLst>
              <a:ext uri="{FF2B5EF4-FFF2-40B4-BE49-F238E27FC236}">
                <a16:creationId xmlns:a16="http://schemas.microsoft.com/office/drawing/2014/main" id="{9450EFA3-A4C7-495F-910B-A165B770C393}"/>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0FE1122B-DB78-441B-A62B-F46DF54B064A}"/>
              </a:ext>
            </a:extLst>
          </p:cNvPr>
          <p:cNvSpPr>
            <a:spLocks noGrp="1"/>
          </p:cNvSpPr>
          <p:nvPr>
            <p:ph type="sldNum" sz="quarter" idx="4"/>
          </p:nvPr>
        </p:nvSpPr>
        <p:spPr/>
        <p:txBody>
          <a:bodyPr/>
          <a:lstStyle/>
          <a:p>
            <a:fld id="{9D4704D4-DAEA-4D4A-A9DC-4373E3AC7101}" type="slidenum">
              <a:rPr lang="en-GB" smtClean="0"/>
              <a:pPr/>
              <a:t>22</a:t>
            </a:fld>
            <a:endParaRPr lang="en-GB" dirty="0"/>
          </a:p>
        </p:txBody>
      </p:sp>
      <p:sp>
        <p:nvSpPr>
          <p:cNvPr id="5" name="Content Placeholder 4">
            <a:extLst>
              <a:ext uri="{FF2B5EF4-FFF2-40B4-BE49-F238E27FC236}">
                <a16:creationId xmlns:a16="http://schemas.microsoft.com/office/drawing/2014/main" id="{CDD0D5E3-ADD2-4571-A2F4-97522C556AD0}"/>
              </a:ext>
            </a:extLst>
          </p:cNvPr>
          <p:cNvSpPr>
            <a:spLocks noGrp="1"/>
          </p:cNvSpPr>
          <p:nvPr>
            <p:ph idx="1"/>
          </p:nvPr>
        </p:nvSpPr>
        <p:spPr/>
        <p:txBody>
          <a:bodyPr/>
          <a:lstStyle/>
          <a:p>
            <a:pPr>
              <a:lnSpc>
                <a:spcPct val="100000"/>
              </a:lnSpc>
            </a:pPr>
            <a:r>
              <a:rPr lang="en-GB" dirty="0"/>
              <a:t>To ‘write in detail’ (as the report highlights) requires secure knowledge of:</a:t>
            </a:r>
          </a:p>
          <a:p>
            <a:pPr lvl="1">
              <a:lnSpc>
                <a:spcPct val="100000"/>
              </a:lnSpc>
              <a:buClr>
                <a:schemeClr val="tx2"/>
              </a:buClr>
              <a:buSzPct val="60000"/>
              <a:buFont typeface="Courier New" panose="02070309020205020404" pitchFamily="49" charset="0"/>
              <a:buChar char="o"/>
            </a:pPr>
            <a:r>
              <a:rPr lang="en-GB" sz="1800" dirty="0"/>
              <a:t>their set texts (for Literature) </a:t>
            </a:r>
          </a:p>
          <a:p>
            <a:pPr lvl="1">
              <a:lnSpc>
                <a:spcPct val="100000"/>
              </a:lnSpc>
              <a:buClr>
                <a:schemeClr val="tx2"/>
              </a:buClr>
              <a:buSzPct val="60000"/>
              <a:buFont typeface="Courier New" panose="02070309020205020404" pitchFamily="49" charset="0"/>
              <a:buChar char="o"/>
            </a:pPr>
            <a:r>
              <a:rPr lang="en-GB" sz="1800" dirty="0"/>
              <a:t>the meaning of words in different contexts when faced with unseen texts (applicable to both Language and Literature). </a:t>
            </a:r>
          </a:p>
          <a:p>
            <a:pPr>
              <a:lnSpc>
                <a:spcPct val="100000"/>
              </a:lnSpc>
            </a:pPr>
            <a:endParaRPr lang="en-GB" dirty="0"/>
          </a:p>
          <a:p>
            <a:pPr>
              <a:lnSpc>
                <a:spcPct val="100000"/>
              </a:lnSpc>
            </a:pPr>
            <a:r>
              <a:rPr lang="en-GB" dirty="0"/>
              <a:t>Students often look to their teacher to provide ‘answers’ or ‘the meaning’, but it’s crucial that students develop the skills and stamina to find their own answers and arrive at their own meanings/interpretations.</a:t>
            </a:r>
          </a:p>
          <a:p>
            <a:pPr>
              <a:lnSpc>
                <a:spcPct val="100000"/>
              </a:lnSpc>
            </a:pPr>
            <a:endParaRPr lang="en-GB" dirty="0"/>
          </a:p>
          <a:p>
            <a:pPr>
              <a:lnSpc>
                <a:spcPct val="100000"/>
              </a:lnSpc>
            </a:pPr>
            <a:r>
              <a:rPr lang="en-GB" dirty="0"/>
              <a:t>To do this, we can encourage students to take a more exploratory and discursive approach to their reading of text (and model how to do it).</a:t>
            </a:r>
          </a:p>
          <a:p>
            <a:pPr marL="0" indent="0">
              <a:lnSpc>
                <a:spcPct val="100000"/>
              </a:lnSpc>
              <a:buNone/>
            </a:pPr>
            <a:endParaRPr lang="en-GB" dirty="0"/>
          </a:p>
        </p:txBody>
      </p:sp>
    </p:spTree>
    <p:extLst>
      <p:ext uri="{BB962C8B-B14F-4D97-AF65-F5344CB8AC3E}">
        <p14:creationId xmlns:p14="http://schemas.microsoft.com/office/powerpoint/2010/main" val="7314492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E2C4CC-E934-49A7-8FDB-3AE34C385AB4}"/>
              </a:ext>
            </a:extLst>
          </p:cNvPr>
          <p:cNvSpPr>
            <a:spLocks noGrp="1"/>
          </p:cNvSpPr>
          <p:nvPr>
            <p:ph type="title"/>
          </p:nvPr>
        </p:nvSpPr>
        <p:spPr/>
        <p:txBody>
          <a:bodyPr/>
          <a:lstStyle/>
          <a:p>
            <a:r>
              <a:rPr lang="en-GB" dirty="0"/>
              <a:t>Stylistic approach to reading: an example</a:t>
            </a:r>
          </a:p>
        </p:txBody>
      </p:sp>
      <p:sp>
        <p:nvSpPr>
          <p:cNvPr id="3" name="Footer Placeholder 2">
            <a:extLst>
              <a:ext uri="{FF2B5EF4-FFF2-40B4-BE49-F238E27FC236}">
                <a16:creationId xmlns:a16="http://schemas.microsoft.com/office/drawing/2014/main" id="{4EFC6652-F591-44DC-856F-0F2FF3BCB9C6}"/>
              </a:ext>
            </a:extLst>
          </p:cNvPr>
          <p:cNvSpPr>
            <a:spLocks noGrp="1"/>
          </p:cNvSpPr>
          <p:nvPr>
            <p:ph type="ftr" sz="quarter" idx="10"/>
          </p:nvPr>
        </p:nvSpPr>
        <p:spPr/>
        <p:txBody>
          <a:bodyPr/>
          <a:lstStyle/>
          <a:p>
            <a:r>
              <a:rPr lang="en-US"/>
              <a:t>Copyright © 2021 AQA and its licensors. All rights reserved.</a:t>
            </a:r>
            <a:endParaRPr lang="en-US" dirty="0"/>
          </a:p>
        </p:txBody>
      </p:sp>
      <p:sp>
        <p:nvSpPr>
          <p:cNvPr id="4" name="Slide Number Placeholder 3">
            <a:extLst>
              <a:ext uri="{FF2B5EF4-FFF2-40B4-BE49-F238E27FC236}">
                <a16:creationId xmlns:a16="http://schemas.microsoft.com/office/drawing/2014/main" id="{7616FA54-B376-4E4C-A8DE-D7035546BE55}"/>
              </a:ext>
            </a:extLst>
          </p:cNvPr>
          <p:cNvSpPr>
            <a:spLocks noGrp="1"/>
          </p:cNvSpPr>
          <p:nvPr>
            <p:ph type="sldNum" sz="quarter" idx="4"/>
          </p:nvPr>
        </p:nvSpPr>
        <p:spPr/>
        <p:txBody>
          <a:bodyPr/>
          <a:lstStyle/>
          <a:p>
            <a:fld id="{9D4704D4-DAEA-4D4A-A9DC-4373E3AC7101}" type="slidenum">
              <a:rPr lang="en-GB" smtClean="0"/>
              <a:pPr/>
              <a:t>23</a:t>
            </a:fld>
            <a:endParaRPr lang="en-GB" dirty="0"/>
          </a:p>
        </p:txBody>
      </p:sp>
      <p:sp>
        <p:nvSpPr>
          <p:cNvPr id="5" name="Content Placeholder 4">
            <a:extLst>
              <a:ext uri="{FF2B5EF4-FFF2-40B4-BE49-F238E27FC236}">
                <a16:creationId xmlns:a16="http://schemas.microsoft.com/office/drawing/2014/main" id="{6EF0EBB6-9085-45A8-B685-78509CFB7267}"/>
              </a:ext>
            </a:extLst>
          </p:cNvPr>
          <p:cNvSpPr>
            <a:spLocks noGrp="1"/>
          </p:cNvSpPr>
          <p:nvPr>
            <p:ph idx="1"/>
          </p:nvPr>
        </p:nvSpPr>
        <p:spPr/>
        <p:txBody>
          <a:bodyPr/>
          <a:lstStyle/>
          <a:p>
            <a:pPr marL="0" indent="0">
              <a:lnSpc>
                <a:spcPct val="100000"/>
              </a:lnSpc>
              <a:buNone/>
            </a:pPr>
            <a:r>
              <a:rPr lang="en-GB" dirty="0"/>
              <a:t>One way of building students’ confidence is to start by tracking the events in a text with closed questions with demonstrable ‘answers’ (What? Where? When?). Build in more challenge by questioning the meaning – ‘How?’ and ‘Why?’ are far more subjective.</a:t>
            </a:r>
          </a:p>
          <a:p>
            <a:pPr marL="0" indent="0">
              <a:lnSpc>
                <a:spcPct val="100000"/>
              </a:lnSpc>
              <a:buNone/>
            </a:pPr>
            <a:endParaRPr lang="en-GB" dirty="0"/>
          </a:p>
          <a:p>
            <a:pPr marL="0" indent="0">
              <a:lnSpc>
                <a:spcPct val="100000"/>
              </a:lnSpc>
              <a:buNone/>
            </a:pPr>
            <a:r>
              <a:rPr lang="en-GB" dirty="0"/>
              <a:t>Scaffold questions in a way that moves from concrete answers to those eliciting a more interpretative response. </a:t>
            </a:r>
          </a:p>
          <a:p>
            <a:pPr marL="0" indent="0">
              <a:lnSpc>
                <a:spcPct val="100000"/>
              </a:lnSpc>
              <a:buNone/>
            </a:pPr>
            <a:endParaRPr lang="en-GB" dirty="0"/>
          </a:p>
          <a:p>
            <a:pPr marL="0" indent="0">
              <a:lnSpc>
                <a:spcPct val="100000"/>
              </a:lnSpc>
              <a:buNone/>
            </a:pPr>
            <a:r>
              <a:rPr lang="en-GB" dirty="0"/>
              <a:t>Let’s consider an example of what this might look like using the extract from </a:t>
            </a:r>
            <a:r>
              <a:rPr lang="en-GB" i="1" dirty="0"/>
              <a:t>Labyrinth</a:t>
            </a:r>
            <a:r>
              <a:rPr lang="en-GB" dirty="0"/>
              <a:t> by Kate </a:t>
            </a:r>
            <a:r>
              <a:rPr lang="en-GB" dirty="0" err="1"/>
              <a:t>Mosse</a:t>
            </a:r>
            <a:r>
              <a:rPr lang="en-GB" dirty="0"/>
              <a:t> (as featured on GCSE English Language Paper 1 November 2017).</a:t>
            </a:r>
          </a:p>
          <a:p>
            <a:pPr marL="0" indent="0">
              <a:lnSpc>
                <a:spcPct val="100000"/>
              </a:lnSpc>
              <a:buNone/>
            </a:pPr>
            <a:endParaRPr lang="en-GB" dirty="0"/>
          </a:p>
          <a:p>
            <a:pPr marL="0" indent="0">
              <a:lnSpc>
                <a:spcPct val="100000"/>
              </a:lnSpc>
              <a:buNone/>
            </a:pPr>
            <a:r>
              <a:rPr lang="en-GB" dirty="0"/>
              <a:t>Refer to lines 5-11 of the source (or the extract printed on the paper for Question 2).</a:t>
            </a:r>
          </a:p>
          <a:p>
            <a:endParaRPr lang="en-GB" dirty="0"/>
          </a:p>
        </p:txBody>
      </p:sp>
    </p:spTree>
    <p:extLst>
      <p:ext uri="{BB962C8B-B14F-4D97-AF65-F5344CB8AC3E}">
        <p14:creationId xmlns:p14="http://schemas.microsoft.com/office/powerpoint/2010/main" val="35118388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4FD0E2-D995-4060-B73C-C31444209E8D}"/>
              </a:ext>
            </a:extLst>
          </p:cNvPr>
          <p:cNvSpPr>
            <a:spLocks noGrp="1"/>
          </p:cNvSpPr>
          <p:nvPr>
            <p:ph type="title"/>
          </p:nvPr>
        </p:nvSpPr>
        <p:spPr/>
        <p:txBody>
          <a:bodyPr/>
          <a:lstStyle/>
          <a:p>
            <a:r>
              <a:rPr lang="en-GB" dirty="0"/>
              <a:t>Stylistic approach to reading: an example</a:t>
            </a:r>
          </a:p>
        </p:txBody>
      </p:sp>
      <p:sp>
        <p:nvSpPr>
          <p:cNvPr id="3" name="Footer Placeholder 2">
            <a:extLst>
              <a:ext uri="{FF2B5EF4-FFF2-40B4-BE49-F238E27FC236}">
                <a16:creationId xmlns:a16="http://schemas.microsoft.com/office/drawing/2014/main" id="{B4EF9956-4CC0-4309-8635-A5AEAC7D8D0F}"/>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22EF0EB8-3B2F-4105-A276-0778ED10E798}"/>
              </a:ext>
            </a:extLst>
          </p:cNvPr>
          <p:cNvSpPr>
            <a:spLocks noGrp="1"/>
          </p:cNvSpPr>
          <p:nvPr>
            <p:ph type="sldNum" sz="quarter" idx="4"/>
          </p:nvPr>
        </p:nvSpPr>
        <p:spPr/>
        <p:txBody>
          <a:bodyPr/>
          <a:lstStyle/>
          <a:p>
            <a:fld id="{9D4704D4-DAEA-4D4A-A9DC-4373E3AC7101}" type="slidenum">
              <a:rPr lang="en-GB" smtClean="0"/>
              <a:pPr/>
              <a:t>24</a:t>
            </a:fld>
            <a:endParaRPr lang="en-GB" dirty="0"/>
          </a:p>
        </p:txBody>
      </p:sp>
      <p:sp>
        <p:nvSpPr>
          <p:cNvPr id="8" name="Content Placeholder 7">
            <a:extLst>
              <a:ext uri="{FF2B5EF4-FFF2-40B4-BE49-F238E27FC236}">
                <a16:creationId xmlns:a16="http://schemas.microsoft.com/office/drawing/2014/main" id="{E06BB60D-F895-47A7-BF39-B21B8DDE5182}"/>
              </a:ext>
            </a:extLst>
          </p:cNvPr>
          <p:cNvSpPr>
            <a:spLocks noGrp="1"/>
          </p:cNvSpPr>
          <p:nvPr>
            <p:ph idx="1"/>
          </p:nvPr>
        </p:nvSpPr>
        <p:spPr/>
        <p:txBody>
          <a:bodyPr/>
          <a:lstStyle/>
          <a:p>
            <a:pPr marL="0" indent="0">
              <a:lnSpc>
                <a:spcPct val="100000"/>
              </a:lnSpc>
              <a:buNone/>
            </a:pPr>
            <a:r>
              <a:rPr lang="en-GB" dirty="0"/>
              <a:t>Start by asking lots of questions with (less or un)ambiguous answers, for example: </a:t>
            </a:r>
          </a:p>
          <a:p>
            <a:pPr marL="0" indent="-285750" algn="l">
              <a:lnSpc>
                <a:spcPct val="100000"/>
              </a:lnSpc>
              <a:buSzPct val="100000"/>
            </a:pPr>
            <a:r>
              <a:rPr lang="en-GB" dirty="0"/>
              <a:t>what does the phrase ‘very much at home’ suggest?</a:t>
            </a:r>
          </a:p>
          <a:p>
            <a:pPr marL="0" indent="-285750" algn="l">
              <a:lnSpc>
                <a:spcPct val="100000"/>
              </a:lnSpc>
              <a:buSzPct val="100000"/>
            </a:pPr>
            <a:r>
              <a:rPr lang="en-GB" dirty="0"/>
              <a:t>what does ‘jagged’ mean?</a:t>
            </a:r>
          </a:p>
          <a:p>
            <a:pPr marL="0" indent="-285750" algn="l">
              <a:lnSpc>
                <a:spcPct val="100000"/>
              </a:lnSpc>
              <a:buSzPct val="100000"/>
            </a:pPr>
            <a:r>
              <a:rPr lang="en-GB" dirty="0"/>
              <a:t>what type of list is used in ‘pink and mauve and white’?</a:t>
            </a:r>
          </a:p>
          <a:p>
            <a:pPr marL="0" indent="-285750" algn="l">
              <a:lnSpc>
                <a:spcPct val="100000"/>
              </a:lnSpc>
              <a:buSzPct val="100000"/>
            </a:pPr>
            <a:r>
              <a:rPr lang="en-GB" dirty="0"/>
              <a:t>why does the writer use a list with so many instances of ‘and’?</a:t>
            </a:r>
          </a:p>
          <a:p>
            <a:pPr marL="0" indent="-285750" algn="l">
              <a:lnSpc>
                <a:spcPct val="100000"/>
              </a:lnSpc>
              <a:buSzPct val="100000"/>
            </a:pPr>
            <a:r>
              <a:rPr lang="en-GB" dirty="0"/>
              <a:t>what does it mean to ‘peep’?</a:t>
            </a:r>
          </a:p>
          <a:p>
            <a:pPr marL="0" indent="-285750" algn="l">
              <a:lnSpc>
                <a:spcPct val="100000"/>
              </a:lnSpc>
              <a:buSzPct val="100000"/>
            </a:pPr>
            <a:r>
              <a:rPr lang="en-GB" dirty="0"/>
              <a:t>why might the flowers ‘peep’?</a:t>
            </a:r>
          </a:p>
          <a:p>
            <a:pPr marL="0" indent="-285750" algn="l">
              <a:lnSpc>
                <a:spcPct val="100000"/>
              </a:lnSpc>
              <a:buSzPct val="100000"/>
            </a:pPr>
            <a:r>
              <a:rPr lang="en-GB" dirty="0"/>
              <a:t>why do the flowers need ‘hiding places’?</a:t>
            </a:r>
          </a:p>
          <a:p>
            <a:pPr marL="0" indent="-285750" algn="l">
              <a:lnSpc>
                <a:spcPct val="100000"/>
              </a:lnSpc>
              <a:buSzPct val="100000"/>
            </a:pPr>
            <a:r>
              <a:rPr lang="en-GB" dirty="0"/>
              <a:t>what does ‘speckled’ mean?</a:t>
            </a:r>
          </a:p>
          <a:p>
            <a:pPr marL="0" indent="-285750" algn="l">
              <a:lnSpc>
                <a:spcPct val="100000"/>
              </a:lnSpc>
              <a:buSzPct val="100000"/>
            </a:pPr>
            <a:r>
              <a:rPr lang="en-GB" dirty="0"/>
              <a:t>why might the sentence differ in meaning if ‘somehow’ were not used?</a:t>
            </a:r>
          </a:p>
          <a:p>
            <a:pPr marL="0" indent="-285750" algn="l">
              <a:lnSpc>
                <a:spcPct val="100000"/>
              </a:lnSpc>
              <a:buSzPct val="100000"/>
            </a:pPr>
            <a:r>
              <a:rPr lang="en-GB" dirty="0"/>
              <a:t>what might it mean to not be at peace with yourself?</a:t>
            </a:r>
          </a:p>
          <a:p>
            <a:pPr marL="0" indent="-285750" algn="l">
              <a:lnSpc>
                <a:spcPct val="100000"/>
              </a:lnSpc>
              <a:buSzPct val="100000"/>
            </a:pPr>
            <a:r>
              <a:rPr lang="en-GB" dirty="0"/>
              <a:t>what might this suggest about the mountains?</a:t>
            </a:r>
          </a:p>
          <a:p>
            <a:pPr lvl="1">
              <a:buClr>
                <a:srgbClr val="412878"/>
              </a:buClr>
              <a:buSzPct val="60000"/>
              <a:buFont typeface="Courier New" panose="02070309020205020404" pitchFamily="49" charset="0"/>
              <a:buChar char="o"/>
            </a:pPr>
            <a:endParaRPr lang="en-GB" sz="1800" dirty="0"/>
          </a:p>
          <a:p>
            <a:pPr marL="0" indent="0">
              <a:buNone/>
            </a:pPr>
            <a:endParaRPr lang="en-GB" dirty="0"/>
          </a:p>
        </p:txBody>
      </p:sp>
      <p:sp>
        <p:nvSpPr>
          <p:cNvPr id="10" name="Content Placeholder 4">
            <a:extLst>
              <a:ext uri="{FF2B5EF4-FFF2-40B4-BE49-F238E27FC236}">
                <a16:creationId xmlns:a16="http://schemas.microsoft.com/office/drawing/2014/main" id="{02C7E168-24AA-4655-A80D-E1C2C514789F}"/>
              </a:ext>
            </a:extLst>
          </p:cNvPr>
          <p:cNvSpPr txBox="1">
            <a:spLocks/>
          </p:cNvSpPr>
          <p:nvPr/>
        </p:nvSpPr>
        <p:spPr>
          <a:xfrm>
            <a:off x="632238" y="1586944"/>
            <a:ext cx="8045200" cy="4406804"/>
          </a:xfrm>
          <a:prstGeom prst="rect">
            <a:avLst/>
          </a:prstGeom>
        </p:spPr>
        <p:txBody>
          <a:bodyPr vert="horz" lIns="0" tIns="0" rIns="91440" bIns="0" rtlCol="0">
            <a:noAutofit/>
          </a:bodyPr>
          <a:lstStyle>
            <a:lvl1pPr marL="360000" indent="-360000" algn="l" defTabSz="457200" rtl="0" eaLnBrk="1" latinLnBrk="0" hangingPunct="1">
              <a:lnSpc>
                <a:spcPts val="2000"/>
              </a:lnSpc>
              <a:spcBef>
                <a:spcPct val="20000"/>
              </a:spcBef>
              <a:buFont typeface="Arial"/>
              <a:buChar char="•"/>
              <a:defRPr sz="1800" kern="1200">
                <a:solidFill>
                  <a:schemeClr val="tx1"/>
                </a:solidFill>
                <a:latin typeface="+mn-lt"/>
                <a:ea typeface="+mn-ea"/>
                <a:cs typeface="+mn-cs"/>
              </a:defRPr>
            </a:lvl1pPr>
            <a:lvl2pPr marL="720000" indent="-360000" algn="l" defTabSz="457200" rtl="0" eaLnBrk="1" latinLnBrk="0" hangingPunct="1">
              <a:lnSpc>
                <a:spcPts val="2000"/>
              </a:lnSpc>
              <a:spcBef>
                <a:spcPct val="20000"/>
              </a:spcBef>
              <a:buFont typeface="Arial"/>
              <a:buChar char="–"/>
              <a:defRPr sz="1600" kern="1200">
                <a:solidFill>
                  <a:schemeClr val="tx1"/>
                </a:solidFill>
                <a:latin typeface="+mn-lt"/>
                <a:ea typeface="+mn-ea"/>
                <a:cs typeface="+mn-cs"/>
              </a:defRPr>
            </a:lvl2pPr>
            <a:lvl3pPr marL="1080000" indent="-360000" algn="l" defTabSz="457200" rtl="0" eaLnBrk="1" latinLnBrk="0" hangingPunct="1">
              <a:lnSpc>
                <a:spcPts val="2000"/>
              </a:lnSpc>
              <a:spcBef>
                <a:spcPct val="20000"/>
              </a:spcBef>
              <a:buFont typeface="Arial"/>
              <a:buChar char="•"/>
              <a:defRPr sz="1400" kern="1200">
                <a:solidFill>
                  <a:schemeClr val="tx1"/>
                </a:solidFill>
                <a:latin typeface="+mn-lt"/>
                <a:ea typeface="+mn-ea"/>
                <a:cs typeface="+mn-cs"/>
              </a:defRPr>
            </a:lvl3pPr>
            <a:lvl4pPr marL="1440000" indent="-360000" algn="l" defTabSz="457200" rtl="0" eaLnBrk="1" latinLnBrk="0" hangingPunct="1">
              <a:lnSpc>
                <a:spcPts val="2000"/>
              </a:lnSpc>
              <a:spcBef>
                <a:spcPct val="20000"/>
              </a:spcBef>
              <a:buFont typeface="Arial"/>
              <a:buChar char="–"/>
              <a:defRPr sz="1200" kern="1200">
                <a:solidFill>
                  <a:schemeClr val="tx1"/>
                </a:solidFill>
                <a:latin typeface="+mn-lt"/>
                <a:ea typeface="+mn-ea"/>
                <a:cs typeface="+mn-cs"/>
              </a:defRPr>
            </a:lvl4pPr>
            <a:lvl5pPr marL="1800000" indent="-360000" algn="l" defTabSz="457200" rtl="0" eaLnBrk="1" latinLnBrk="0" hangingPunct="1">
              <a:lnSpc>
                <a:spcPts val="2000"/>
              </a:lnSpc>
              <a:spcBef>
                <a:spcPct val="20000"/>
              </a:spcBef>
              <a:buFont typeface="Arial"/>
              <a:buChar char="»"/>
              <a:defRPr sz="1000"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800"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GB" dirty="0"/>
          </a:p>
        </p:txBody>
      </p:sp>
    </p:spTree>
    <p:extLst>
      <p:ext uri="{BB962C8B-B14F-4D97-AF65-F5344CB8AC3E}">
        <p14:creationId xmlns:p14="http://schemas.microsoft.com/office/powerpoint/2010/main" val="30570496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4FD0E2-D995-4060-B73C-C31444209E8D}"/>
              </a:ext>
            </a:extLst>
          </p:cNvPr>
          <p:cNvSpPr>
            <a:spLocks noGrp="1"/>
          </p:cNvSpPr>
          <p:nvPr>
            <p:ph type="title"/>
          </p:nvPr>
        </p:nvSpPr>
        <p:spPr/>
        <p:txBody>
          <a:bodyPr/>
          <a:lstStyle/>
          <a:p>
            <a:r>
              <a:rPr lang="en-GB" dirty="0"/>
              <a:t>Stylistic approach to reading: an example</a:t>
            </a:r>
          </a:p>
        </p:txBody>
      </p:sp>
      <p:sp>
        <p:nvSpPr>
          <p:cNvPr id="3" name="Footer Placeholder 2">
            <a:extLst>
              <a:ext uri="{FF2B5EF4-FFF2-40B4-BE49-F238E27FC236}">
                <a16:creationId xmlns:a16="http://schemas.microsoft.com/office/drawing/2014/main" id="{B4EF9956-4CC0-4309-8635-A5AEAC7D8D0F}"/>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22EF0EB8-3B2F-4105-A276-0778ED10E798}"/>
              </a:ext>
            </a:extLst>
          </p:cNvPr>
          <p:cNvSpPr>
            <a:spLocks noGrp="1"/>
          </p:cNvSpPr>
          <p:nvPr>
            <p:ph type="sldNum" sz="quarter" idx="4"/>
          </p:nvPr>
        </p:nvSpPr>
        <p:spPr/>
        <p:txBody>
          <a:bodyPr/>
          <a:lstStyle/>
          <a:p>
            <a:fld id="{9D4704D4-DAEA-4D4A-A9DC-4373E3AC7101}" type="slidenum">
              <a:rPr lang="en-GB" smtClean="0"/>
              <a:pPr/>
              <a:t>25</a:t>
            </a:fld>
            <a:endParaRPr lang="en-GB" dirty="0"/>
          </a:p>
        </p:txBody>
      </p:sp>
      <p:sp>
        <p:nvSpPr>
          <p:cNvPr id="10" name="Content Placeholder 4">
            <a:extLst>
              <a:ext uri="{FF2B5EF4-FFF2-40B4-BE49-F238E27FC236}">
                <a16:creationId xmlns:a16="http://schemas.microsoft.com/office/drawing/2014/main" id="{02C7E168-24AA-4655-A80D-E1C2C514789F}"/>
              </a:ext>
            </a:extLst>
          </p:cNvPr>
          <p:cNvSpPr txBox="1">
            <a:spLocks/>
          </p:cNvSpPr>
          <p:nvPr/>
        </p:nvSpPr>
        <p:spPr>
          <a:xfrm>
            <a:off x="540000" y="1753644"/>
            <a:ext cx="8137438" cy="4240104"/>
          </a:xfrm>
          <a:prstGeom prst="rect">
            <a:avLst/>
          </a:prstGeom>
        </p:spPr>
        <p:txBody>
          <a:bodyPr vert="horz" lIns="0" tIns="0" rIns="91440" bIns="0" rtlCol="0">
            <a:noAutofit/>
          </a:bodyPr>
          <a:lstStyle>
            <a:lvl1pPr marL="360000" indent="-360000" algn="l" defTabSz="457200" rtl="0" eaLnBrk="1" latinLnBrk="0" hangingPunct="1">
              <a:lnSpc>
                <a:spcPts val="2000"/>
              </a:lnSpc>
              <a:spcBef>
                <a:spcPct val="20000"/>
              </a:spcBef>
              <a:buFont typeface="Arial"/>
              <a:buChar char="•"/>
              <a:defRPr sz="1800" kern="1200">
                <a:solidFill>
                  <a:schemeClr val="tx1"/>
                </a:solidFill>
                <a:latin typeface="+mn-lt"/>
                <a:ea typeface="+mn-ea"/>
                <a:cs typeface="+mn-cs"/>
              </a:defRPr>
            </a:lvl1pPr>
            <a:lvl2pPr marL="720000" indent="-360000" algn="l" defTabSz="457200" rtl="0" eaLnBrk="1" latinLnBrk="0" hangingPunct="1">
              <a:lnSpc>
                <a:spcPts val="2000"/>
              </a:lnSpc>
              <a:spcBef>
                <a:spcPct val="20000"/>
              </a:spcBef>
              <a:buFont typeface="Arial"/>
              <a:buChar char="–"/>
              <a:defRPr sz="1600" kern="1200">
                <a:solidFill>
                  <a:schemeClr val="tx1"/>
                </a:solidFill>
                <a:latin typeface="+mn-lt"/>
                <a:ea typeface="+mn-ea"/>
                <a:cs typeface="+mn-cs"/>
              </a:defRPr>
            </a:lvl2pPr>
            <a:lvl3pPr marL="1080000" indent="-360000" algn="l" defTabSz="457200" rtl="0" eaLnBrk="1" latinLnBrk="0" hangingPunct="1">
              <a:lnSpc>
                <a:spcPts val="2000"/>
              </a:lnSpc>
              <a:spcBef>
                <a:spcPct val="20000"/>
              </a:spcBef>
              <a:buFont typeface="Arial"/>
              <a:buChar char="•"/>
              <a:defRPr sz="1400" kern="1200">
                <a:solidFill>
                  <a:schemeClr val="tx1"/>
                </a:solidFill>
                <a:latin typeface="+mn-lt"/>
                <a:ea typeface="+mn-ea"/>
                <a:cs typeface="+mn-cs"/>
              </a:defRPr>
            </a:lvl3pPr>
            <a:lvl4pPr marL="1440000" indent="-360000" algn="l" defTabSz="457200" rtl="0" eaLnBrk="1" latinLnBrk="0" hangingPunct="1">
              <a:lnSpc>
                <a:spcPts val="2000"/>
              </a:lnSpc>
              <a:spcBef>
                <a:spcPct val="20000"/>
              </a:spcBef>
              <a:buFont typeface="Arial"/>
              <a:buChar char="–"/>
              <a:defRPr sz="1200" kern="1200">
                <a:solidFill>
                  <a:schemeClr val="tx1"/>
                </a:solidFill>
                <a:latin typeface="+mn-lt"/>
                <a:ea typeface="+mn-ea"/>
                <a:cs typeface="+mn-cs"/>
              </a:defRPr>
            </a:lvl4pPr>
            <a:lvl5pPr marL="1800000" indent="-360000" algn="l" defTabSz="457200" rtl="0" eaLnBrk="1" latinLnBrk="0" hangingPunct="1">
              <a:lnSpc>
                <a:spcPts val="2000"/>
              </a:lnSpc>
              <a:spcBef>
                <a:spcPct val="20000"/>
              </a:spcBef>
              <a:buFont typeface="Arial"/>
              <a:buChar char="»"/>
              <a:defRPr sz="1000"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800"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buNone/>
            </a:pPr>
            <a:r>
              <a:rPr lang="en-GB" dirty="0"/>
              <a:t>You can then scaffold students towards a more developed/detailed response by narrowing the focus to a few critical questions: </a:t>
            </a:r>
          </a:p>
          <a:p>
            <a:pPr marL="0" indent="0">
              <a:lnSpc>
                <a:spcPct val="100000"/>
              </a:lnSpc>
              <a:buNone/>
            </a:pPr>
            <a:endParaRPr lang="en-GB" dirty="0"/>
          </a:p>
          <a:p>
            <a:pPr marL="0" indent="0">
              <a:lnSpc>
                <a:spcPct val="100000"/>
              </a:lnSpc>
              <a:buNone/>
            </a:pPr>
            <a:r>
              <a:rPr lang="en-GB" dirty="0"/>
              <a:t>For example:</a:t>
            </a:r>
          </a:p>
          <a:p>
            <a:pPr>
              <a:lnSpc>
                <a:spcPct val="100000"/>
              </a:lnSpc>
              <a:buClr>
                <a:schemeClr val="tx1"/>
              </a:buClr>
              <a:buSzPct val="100000"/>
              <a:buFont typeface="Arial" panose="020B0604020202020204" pitchFamily="34" charset="0"/>
              <a:buChar char="•"/>
            </a:pPr>
            <a:r>
              <a:rPr lang="en-GB" dirty="0"/>
              <a:t>‘What type of list is used in ‘pink and mauve and white’?’ evolves to ‘Why does the writer use a list with so many instances of ‘and’?’</a:t>
            </a:r>
          </a:p>
          <a:p>
            <a:pPr>
              <a:lnSpc>
                <a:spcPct val="100000"/>
              </a:lnSpc>
              <a:buClr>
                <a:schemeClr val="tx1"/>
              </a:buClr>
              <a:buSzPct val="100000"/>
              <a:buFont typeface="Arial" panose="020B0604020202020204" pitchFamily="34" charset="0"/>
              <a:buChar char="•"/>
            </a:pPr>
            <a:r>
              <a:rPr lang="en-GB" dirty="0"/>
              <a:t>‘What does it mean to ‘peep’?’ evolves to ‘Why might the flowers ‘peep’?’</a:t>
            </a:r>
          </a:p>
          <a:p>
            <a:pPr>
              <a:lnSpc>
                <a:spcPct val="100000"/>
              </a:lnSpc>
              <a:buClr>
                <a:schemeClr val="tx1"/>
              </a:buClr>
              <a:buSzPct val="100000"/>
              <a:buFont typeface="Arial" panose="020B0604020202020204" pitchFamily="34" charset="0"/>
              <a:buChar char="•"/>
            </a:pPr>
            <a:r>
              <a:rPr lang="en-GB" dirty="0"/>
              <a:t>Why do the flowers need ‘hiding places’?</a:t>
            </a:r>
          </a:p>
          <a:p>
            <a:pPr>
              <a:lnSpc>
                <a:spcPct val="100000"/>
              </a:lnSpc>
              <a:buClr>
                <a:schemeClr val="tx1"/>
              </a:buClr>
              <a:buSzPct val="100000"/>
              <a:buFont typeface="Arial" panose="020B0604020202020204" pitchFamily="34" charset="0"/>
              <a:buChar char="•"/>
            </a:pPr>
            <a:r>
              <a:rPr lang="en-GB" dirty="0"/>
              <a:t>What does ‘speckled’ mean?</a:t>
            </a:r>
          </a:p>
          <a:p>
            <a:pPr>
              <a:lnSpc>
                <a:spcPct val="100000"/>
              </a:lnSpc>
            </a:pPr>
            <a:endParaRPr lang="en-GB" dirty="0"/>
          </a:p>
          <a:p>
            <a:pPr marL="0" indent="0">
              <a:lnSpc>
                <a:spcPct val="100000"/>
              </a:lnSpc>
              <a:buNone/>
            </a:pPr>
            <a:r>
              <a:rPr lang="en-GB" dirty="0"/>
              <a:t>Each of the questions above focuses on the flowers within the extract, thus facilitating more detailed writing about one element of the short passage provided.</a:t>
            </a:r>
          </a:p>
          <a:p>
            <a:endParaRPr lang="en-GB" dirty="0"/>
          </a:p>
        </p:txBody>
      </p:sp>
    </p:spTree>
    <p:extLst>
      <p:ext uri="{BB962C8B-B14F-4D97-AF65-F5344CB8AC3E}">
        <p14:creationId xmlns:p14="http://schemas.microsoft.com/office/powerpoint/2010/main" val="11718004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98F45-3890-4CF0-B287-16FFA860C307}"/>
              </a:ext>
            </a:extLst>
          </p:cNvPr>
          <p:cNvSpPr>
            <a:spLocks noGrp="1"/>
          </p:cNvSpPr>
          <p:nvPr>
            <p:ph type="title"/>
          </p:nvPr>
        </p:nvSpPr>
        <p:spPr/>
        <p:txBody>
          <a:bodyPr/>
          <a:lstStyle/>
          <a:p>
            <a:r>
              <a:rPr lang="en-GB" dirty="0"/>
              <a:t>Stylistic approach to reading: Why?</a:t>
            </a:r>
          </a:p>
        </p:txBody>
      </p:sp>
      <p:sp>
        <p:nvSpPr>
          <p:cNvPr id="3" name="Footer Placeholder 2">
            <a:extLst>
              <a:ext uri="{FF2B5EF4-FFF2-40B4-BE49-F238E27FC236}">
                <a16:creationId xmlns:a16="http://schemas.microsoft.com/office/drawing/2014/main" id="{7058B35B-0666-40A1-8D3C-8A9A875E1BCA}"/>
              </a:ext>
            </a:extLst>
          </p:cNvPr>
          <p:cNvSpPr>
            <a:spLocks noGrp="1"/>
          </p:cNvSpPr>
          <p:nvPr>
            <p:ph type="ftr" sz="quarter" idx="10"/>
          </p:nvPr>
        </p:nvSpPr>
        <p:spPr/>
        <p:txBody>
          <a:bodyPr/>
          <a:lstStyle/>
          <a:p>
            <a:r>
              <a:rPr lang="en-US"/>
              <a:t>Copyright © 2021 AQA and its licensors. All rights reserved.</a:t>
            </a:r>
            <a:endParaRPr lang="en-US" dirty="0"/>
          </a:p>
        </p:txBody>
      </p:sp>
      <p:sp>
        <p:nvSpPr>
          <p:cNvPr id="4" name="Slide Number Placeholder 3">
            <a:extLst>
              <a:ext uri="{FF2B5EF4-FFF2-40B4-BE49-F238E27FC236}">
                <a16:creationId xmlns:a16="http://schemas.microsoft.com/office/drawing/2014/main" id="{73109A2F-E2C3-42FA-95CD-DBB5CBDD5C7F}"/>
              </a:ext>
            </a:extLst>
          </p:cNvPr>
          <p:cNvSpPr>
            <a:spLocks noGrp="1"/>
          </p:cNvSpPr>
          <p:nvPr>
            <p:ph type="sldNum" sz="quarter" idx="4"/>
          </p:nvPr>
        </p:nvSpPr>
        <p:spPr/>
        <p:txBody>
          <a:bodyPr/>
          <a:lstStyle/>
          <a:p>
            <a:fld id="{9D4704D4-DAEA-4D4A-A9DC-4373E3AC7101}" type="slidenum">
              <a:rPr lang="en-GB" smtClean="0"/>
              <a:pPr/>
              <a:t>26</a:t>
            </a:fld>
            <a:endParaRPr lang="en-GB" dirty="0"/>
          </a:p>
        </p:txBody>
      </p:sp>
      <p:graphicFrame>
        <p:nvGraphicFramePr>
          <p:cNvPr id="6" name="Content Placeholder 5">
            <a:extLst>
              <a:ext uri="{FF2B5EF4-FFF2-40B4-BE49-F238E27FC236}">
                <a16:creationId xmlns:a16="http://schemas.microsoft.com/office/drawing/2014/main" id="{2158FE38-E041-45FC-8593-3C470BB45FD0}"/>
              </a:ext>
            </a:extLst>
          </p:cNvPr>
          <p:cNvGraphicFramePr>
            <a:graphicFrameLocks noGrp="1"/>
          </p:cNvGraphicFramePr>
          <p:nvPr>
            <p:ph idx="1"/>
            <p:extLst>
              <p:ext uri="{D42A27DB-BD31-4B8C-83A1-F6EECF244321}">
                <p14:modId xmlns:p14="http://schemas.microsoft.com/office/powerpoint/2010/main" val="2505262038"/>
              </p:ext>
            </p:extLst>
          </p:nvPr>
        </p:nvGraphicFramePr>
        <p:xfrm>
          <a:off x="549400" y="1989804"/>
          <a:ext cx="8045200" cy="3266247"/>
        </p:xfrm>
        <a:graphic>
          <a:graphicData uri="http://schemas.openxmlformats.org/drawingml/2006/table">
            <a:tbl>
              <a:tblPr firstRow="1" bandRow="1">
                <a:tableStyleId>{21E4AEA4-8DFA-4A89-87EB-49C32662AFE0}</a:tableStyleId>
              </a:tblPr>
              <a:tblGrid>
                <a:gridCol w="4022600">
                  <a:extLst>
                    <a:ext uri="{9D8B030D-6E8A-4147-A177-3AD203B41FA5}">
                      <a16:colId xmlns:a16="http://schemas.microsoft.com/office/drawing/2014/main" val="3951615066"/>
                    </a:ext>
                  </a:extLst>
                </a:gridCol>
                <a:gridCol w="4022600">
                  <a:extLst>
                    <a:ext uri="{9D8B030D-6E8A-4147-A177-3AD203B41FA5}">
                      <a16:colId xmlns:a16="http://schemas.microsoft.com/office/drawing/2014/main" val="2210711641"/>
                    </a:ext>
                  </a:extLst>
                </a:gridCol>
              </a:tblGrid>
              <a:tr h="273524">
                <a:tc gridSpan="2">
                  <a:txBody>
                    <a:bodyPr/>
                    <a:lstStyle/>
                    <a:p>
                      <a:pPr algn="ctr"/>
                      <a:r>
                        <a:rPr lang="en-GB" dirty="0"/>
                        <a:t>AO2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hMerge="1">
                  <a:txBody>
                    <a:bodyPr/>
                    <a:lstStyle/>
                    <a:p>
                      <a:endParaRPr lang="en-GB" dirty="0"/>
                    </a:p>
                  </a:txBody>
                  <a:tcPr/>
                </a:tc>
                <a:extLst>
                  <a:ext uri="{0D108BD9-81ED-4DB2-BD59-A6C34878D82A}">
                    <a16:rowId xmlns:a16="http://schemas.microsoft.com/office/drawing/2014/main" val="3013347370"/>
                  </a:ext>
                </a:extLst>
              </a:tr>
              <a:tr h="273524">
                <a:tc>
                  <a:txBody>
                    <a:bodyPr/>
                    <a:lstStyle/>
                    <a:p>
                      <a:pPr algn="ctr"/>
                      <a:r>
                        <a:rPr lang="en-GB" dirty="0">
                          <a:solidFill>
                            <a:schemeClr val="bg1"/>
                          </a:solidFill>
                        </a:rPr>
                        <a:t>Language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784BE"/>
                    </a:solidFill>
                  </a:tcPr>
                </a:tc>
                <a:tc>
                  <a:txBody>
                    <a:bodyPr/>
                    <a:lstStyle/>
                    <a:p>
                      <a:pPr algn="ctr"/>
                      <a:r>
                        <a:rPr lang="en-GB" dirty="0">
                          <a:solidFill>
                            <a:schemeClr val="bg1"/>
                          </a:solidFill>
                        </a:rPr>
                        <a:t>Literature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784BE"/>
                    </a:solidFill>
                  </a:tcPr>
                </a:tc>
                <a:extLst>
                  <a:ext uri="{0D108BD9-81ED-4DB2-BD59-A6C34878D82A}">
                    <a16:rowId xmlns:a16="http://schemas.microsoft.com/office/drawing/2014/main" val="4264250410"/>
                  </a:ext>
                </a:extLst>
              </a:tr>
              <a:tr h="2534727">
                <a:tc>
                  <a:txBody>
                    <a:bodyPr/>
                    <a:lstStyle/>
                    <a:p>
                      <a:r>
                        <a:rPr lang="en-GB" b="1" dirty="0"/>
                        <a:t>perceptive</a:t>
                      </a:r>
                      <a:r>
                        <a:rPr lang="en-GB" dirty="0"/>
                        <a:t> and </a:t>
                      </a:r>
                      <a:r>
                        <a:rPr lang="en-GB" b="1" i="0" dirty="0"/>
                        <a:t>detailed</a:t>
                      </a:r>
                      <a:r>
                        <a:rPr lang="en-GB" dirty="0"/>
                        <a:t> </a:t>
                      </a:r>
                    </a:p>
                    <a:p>
                      <a:r>
                        <a:rPr lang="en-GB" dirty="0"/>
                        <a:t>in their understanding of language:</a:t>
                      </a:r>
                    </a:p>
                    <a:p>
                      <a:r>
                        <a:rPr lang="en-GB" dirty="0"/>
                        <a:t>• Analyses the effects of the </a:t>
                      </a:r>
                    </a:p>
                    <a:p>
                      <a:r>
                        <a:rPr lang="en-GB" dirty="0"/>
                        <a:t>writer’s choices of language</a:t>
                      </a:r>
                    </a:p>
                    <a:p>
                      <a:r>
                        <a:rPr lang="en-GB" dirty="0"/>
                        <a:t>• Selects a range of </a:t>
                      </a:r>
                      <a:r>
                        <a:rPr lang="en-GB" b="1" dirty="0"/>
                        <a:t>judicious</a:t>
                      </a:r>
                      <a:r>
                        <a:rPr lang="en-GB" dirty="0"/>
                        <a:t> textual detail </a:t>
                      </a:r>
                    </a:p>
                    <a:p>
                      <a:r>
                        <a:rPr lang="en-GB" dirty="0"/>
                        <a:t>• Makes sophisticated and </a:t>
                      </a:r>
                    </a:p>
                    <a:p>
                      <a:r>
                        <a:rPr lang="en-GB" b="1" dirty="0"/>
                        <a:t>accurate</a:t>
                      </a:r>
                      <a:r>
                        <a:rPr lang="en-GB" dirty="0"/>
                        <a:t> use of subject terminology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t>likely to be a </a:t>
                      </a:r>
                      <a:r>
                        <a:rPr lang="en-GB" b="1" dirty="0"/>
                        <a:t>critical</a:t>
                      </a:r>
                      <a:r>
                        <a:rPr lang="en-GB" dirty="0"/>
                        <a:t>, </a:t>
                      </a:r>
                      <a:r>
                        <a:rPr lang="en-GB" b="1" dirty="0"/>
                        <a:t>exploratory </a:t>
                      </a:r>
                      <a:r>
                        <a:rPr lang="en-GB" b="0" dirty="0"/>
                        <a:t>…</a:t>
                      </a:r>
                      <a:r>
                        <a:rPr lang="en-GB" dirty="0"/>
                        <a:t> There will be a</a:t>
                      </a:r>
                      <a:r>
                        <a:rPr lang="en-GB" b="1" dirty="0"/>
                        <a:t> fine-grained </a:t>
                      </a:r>
                      <a:r>
                        <a:rPr lang="en-GB" dirty="0"/>
                        <a:t>and </a:t>
                      </a:r>
                      <a:r>
                        <a:rPr lang="en-GB" b="1" dirty="0"/>
                        <a:t>insightful analysis </a:t>
                      </a:r>
                      <a:r>
                        <a:rPr lang="en-GB" dirty="0"/>
                        <a:t>of methods supported by </a:t>
                      </a:r>
                      <a:r>
                        <a:rPr lang="en-GB" b="1" dirty="0"/>
                        <a:t>judicious</a:t>
                      </a:r>
                      <a:r>
                        <a:rPr lang="en-GB" dirty="0"/>
                        <a:t> use of subject terminology. Convincing </a:t>
                      </a:r>
                      <a:r>
                        <a:rPr lang="en-GB" b="1" dirty="0"/>
                        <a:t>exploration</a:t>
                      </a:r>
                      <a:r>
                        <a:rPr lang="en-GB" dirty="0"/>
                        <a:t> of effects of writer’s methods to create meanings.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9591035"/>
                  </a:ext>
                </a:extLst>
              </a:tr>
            </a:tbl>
          </a:graphicData>
        </a:graphic>
      </p:graphicFrame>
      <p:sp>
        <p:nvSpPr>
          <p:cNvPr id="7" name="Rectangle 6">
            <a:extLst>
              <a:ext uri="{FF2B5EF4-FFF2-40B4-BE49-F238E27FC236}">
                <a16:creationId xmlns:a16="http://schemas.microsoft.com/office/drawing/2014/main" id="{7A89F1BC-9F99-4594-A97A-0A16F5F60E16}"/>
              </a:ext>
            </a:extLst>
          </p:cNvPr>
          <p:cNvSpPr/>
          <p:nvPr/>
        </p:nvSpPr>
        <p:spPr>
          <a:xfrm>
            <a:off x="444464" y="1426533"/>
            <a:ext cx="6250557" cy="369332"/>
          </a:xfrm>
          <a:prstGeom prst="rect">
            <a:avLst/>
          </a:prstGeom>
        </p:spPr>
        <p:txBody>
          <a:bodyPr wrap="none">
            <a:spAutoFit/>
          </a:bodyPr>
          <a:lstStyle/>
          <a:p>
            <a:r>
              <a:rPr lang="en-US" dirty="0"/>
              <a:t>To move into high levels for AO2, students responses are: </a:t>
            </a:r>
            <a:endParaRPr lang="en-GB" dirty="0"/>
          </a:p>
        </p:txBody>
      </p:sp>
    </p:spTree>
    <p:extLst>
      <p:ext uri="{BB962C8B-B14F-4D97-AF65-F5344CB8AC3E}">
        <p14:creationId xmlns:p14="http://schemas.microsoft.com/office/powerpoint/2010/main" val="26714589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9956C-D537-4768-A948-819DC54AD67B}"/>
              </a:ext>
            </a:extLst>
          </p:cNvPr>
          <p:cNvSpPr>
            <a:spLocks noGrp="1"/>
          </p:cNvSpPr>
          <p:nvPr>
            <p:ph type="title"/>
          </p:nvPr>
        </p:nvSpPr>
        <p:spPr/>
        <p:txBody>
          <a:bodyPr/>
          <a:lstStyle/>
          <a:p>
            <a:r>
              <a:rPr lang="en-GB" dirty="0"/>
              <a:t>Stylistic approach to reading: Why?</a:t>
            </a:r>
          </a:p>
        </p:txBody>
      </p:sp>
      <p:sp>
        <p:nvSpPr>
          <p:cNvPr id="3" name="Footer Placeholder 2">
            <a:extLst>
              <a:ext uri="{FF2B5EF4-FFF2-40B4-BE49-F238E27FC236}">
                <a16:creationId xmlns:a16="http://schemas.microsoft.com/office/drawing/2014/main" id="{9AE7568E-F19D-4ABC-9EFB-7F154502F112}"/>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7F8D5808-DCC1-4F6B-B176-CFD5DBD3E2B4}"/>
              </a:ext>
            </a:extLst>
          </p:cNvPr>
          <p:cNvSpPr>
            <a:spLocks noGrp="1"/>
          </p:cNvSpPr>
          <p:nvPr>
            <p:ph type="sldNum" sz="quarter" idx="4"/>
          </p:nvPr>
        </p:nvSpPr>
        <p:spPr/>
        <p:txBody>
          <a:bodyPr/>
          <a:lstStyle/>
          <a:p>
            <a:fld id="{9D4704D4-DAEA-4D4A-A9DC-4373E3AC7101}" type="slidenum">
              <a:rPr lang="en-GB" smtClean="0"/>
              <a:pPr/>
              <a:t>27</a:t>
            </a:fld>
            <a:endParaRPr lang="en-GB" dirty="0"/>
          </a:p>
        </p:txBody>
      </p:sp>
      <p:sp>
        <p:nvSpPr>
          <p:cNvPr id="5" name="Content Placeholder 4">
            <a:extLst>
              <a:ext uri="{FF2B5EF4-FFF2-40B4-BE49-F238E27FC236}">
                <a16:creationId xmlns:a16="http://schemas.microsoft.com/office/drawing/2014/main" id="{D3643963-CC01-4082-8965-DD5F47F6B252}"/>
              </a:ext>
            </a:extLst>
          </p:cNvPr>
          <p:cNvSpPr>
            <a:spLocks noGrp="1"/>
          </p:cNvSpPr>
          <p:nvPr>
            <p:ph idx="1"/>
          </p:nvPr>
        </p:nvSpPr>
        <p:spPr>
          <a:xfrm>
            <a:off x="540000" y="1731600"/>
            <a:ext cx="8045200" cy="3302552"/>
          </a:xfrm>
        </p:spPr>
        <p:txBody>
          <a:bodyPr/>
          <a:lstStyle/>
          <a:p>
            <a:r>
              <a:rPr lang="en-US" dirty="0"/>
              <a:t>This means students should be able to work forensically with a given text or part of a text.</a:t>
            </a:r>
          </a:p>
          <a:p>
            <a:pPr marL="0" indent="0">
              <a:buNone/>
            </a:pPr>
            <a:r>
              <a:rPr lang="en-US" dirty="0"/>
              <a:t> </a:t>
            </a:r>
          </a:p>
          <a:p>
            <a:r>
              <a:rPr lang="en-US" dirty="0"/>
              <a:t>Model how you can deconstruct a text and peel back layers of meaning. Start small – a good way into this is through looking at a couple of lines of a text or by unpacking a title/key word/image to create engagement with possible ideas.</a:t>
            </a:r>
          </a:p>
          <a:p>
            <a:endParaRPr lang="en-US" dirty="0"/>
          </a:p>
          <a:p>
            <a:r>
              <a:rPr lang="en-US" dirty="0"/>
              <a:t>Focus on improving the ability to comment on the </a:t>
            </a:r>
            <a:r>
              <a:rPr lang="en-US" b="1" dirty="0"/>
              <a:t>effect</a:t>
            </a:r>
            <a:r>
              <a:rPr lang="en-US" dirty="0"/>
              <a:t> of language by demystifying what effect really means. </a:t>
            </a:r>
          </a:p>
          <a:p>
            <a:endParaRPr lang="en-US" dirty="0"/>
          </a:p>
          <a:p>
            <a:endParaRPr lang="en-GB" dirty="0"/>
          </a:p>
        </p:txBody>
      </p:sp>
      <p:sp>
        <p:nvSpPr>
          <p:cNvPr id="7" name="Rectangle: Rounded Corners 6">
            <a:extLst>
              <a:ext uri="{FF2B5EF4-FFF2-40B4-BE49-F238E27FC236}">
                <a16:creationId xmlns:a16="http://schemas.microsoft.com/office/drawing/2014/main" id="{8923311D-D69A-43C8-830E-4B64FA60B0BD}"/>
              </a:ext>
            </a:extLst>
          </p:cNvPr>
          <p:cNvSpPr/>
          <p:nvPr/>
        </p:nvSpPr>
        <p:spPr>
          <a:xfrm>
            <a:off x="752034" y="4861738"/>
            <a:ext cx="7331791" cy="1344181"/>
          </a:xfrm>
          <a:prstGeom prst="roundRect">
            <a:avLst/>
          </a:prstGeom>
          <a:solidFill>
            <a:schemeClr val="tx2"/>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dirty="0"/>
              <a:t>‘</a:t>
            </a:r>
            <a:r>
              <a:rPr lang="en-US" dirty="0" err="1"/>
              <a:t>i</a:t>
            </a:r>
            <a:r>
              <a:rPr lang="en-GB" dirty="0" err="1"/>
              <a:t>nvolve</a:t>
            </a:r>
            <a:r>
              <a:rPr lang="en-GB" dirty="0"/>
              <a:t> students [in] exploring language features, asking questions about prominent patterns and choices, and considering the likely effect of alternative ones’ </a:t>
            </a:r>
          </a:p>
          <a:p>
            <a:pPr algn="r"/>
            <a:r>
              <a:rPr lang="en-GB" sz="1600" dirty="0"/>
              <a:t>- Marcello Giovanelli </a:t>
            </a:r>
            <a:endParaRPr lang="en-GB" dirty="0"/>
          </a:p>
        </p:txBody>
      </p:sp>
    </p:spTree>
    <p:extLst>
      <p:ext uri="{BB962C8B-B14F-4D97-AF65-F5344CB8AC3E}">
        <p14:creationId xmlns:p14="http://schemas.microsoft.com/office/powerpoint/2010/main" val="70099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852257-7A08-4F39-ACEC-96B34C1B1678}"/>
              </a:ext>
            </a:extLst>
          </p:cNvPr>
          <p:cNvSpPr>
            <a:spLocks noGrp="1"/>
          </p:cNvSpPr>
          <p:nvPr>
            <p:ph type="title"/>
          </p:nvPr>
        </p:nvSpPr>
        <p:spPr>
          <a:xfrm>
            <a:off x="540000" y="442800"/>
            <a:ext cx="8045200" cy="431181"/>
          </a:xfrm>
        </p:spPr>
        <p:txBody>
          <a:bodyPr/>
          <a:lstStyle/>
          <a:p>
            <a:r>
              <a:rPr lang="en-GB" dirty="0"/>
              <a:t>3. Co-teachability: Writing</a:t>
            </a:r>
          </a:p>
        </p:txBody>
      </p:sp>
      <p:sp>
        <p:nvSpPr>
          <p:cNvPr id="3" name="Footer Placeholder 2">
            <a:extLst>
              <a:ext uri="{FF2B5EF4-FFF2-40B4-BE49-F238E27FC236}">
                <a16:creationId xmlns:a16="http://schemas.microsoft.com/office/drawing/2014/main" id="{821FECF6-EEBB-4999-8E7A-FC13F728F730}"/>
              </a:ext>
            </a:extLst>
          </p:cNvPr>
          <p:cNvSpPr>
            <a:spLocks noGrp="1"/>
          </p:cNvSpPr>
          <p:nvPr>
            <p:ph type="ftr" sz="quarter" idx="11"/>
          </p:nvPr>
        </p:nvSpPr>
        <p:spPr>
          <a:xfrm>
            <a:off x="1976437" y="6561156"/>
            <a:ext cx="3371417" cy="241200"/>
          </a:xfrm>
        </p:spPr>
        <p:txBody>
          <a:bodyPr/>
          <a:lstStyle/>
          <a:p>
            <a:r>
              <a:rPr lang="en-US" dirty="0"/>
              <a:t>Copyright © 2021 AQA and its licensors. All rights reserved.</a:t>
            </a:r>
          </a:p>
        </p:txBody>
      </p:sp>
      <p:sp>
        <p:nvSpPr>
          <p:cNvPr id="7" name="Content Placeholder 6">
            <a:extLst>
              <a:ext uri="{FF2B5EF4-FFF2-40B4-BE49-F238E27FC236}">
                <a16:creationId xmlns:a16="http://schemas.microsoft.com/office/drawing/2014/main" id="{BB183822-278A-41ED-91EA-93B0AE0716CB}"/>
              </a:ext>
            </a:extLst>
          </p:cNvPr>
          <p:cNvSpPr>
            <a:spLocks noGrp="1"/>
          </p:cNvSpPr>
          <p:nvPr>
            <p:ph idx="1"/>
          </p:nvPr>
        </p:nvSpPr>
        <p:spPr/>
        <p:txBody>
          <a:bodyPr/>
          <a:lstStyle/>
          <a:p>
            <a:endParaRPr lang="en-GB" dirty="0"/>
          </a:p>
          <a:p>
            <a:endParaRPr lang="en-GB" dirty="0"/>
          </a:p>
        </p:txBody>
      </p:sp>
      <p:sp>
        <p:nvSpPr>
          <p:cNvPr id="4" name="Slide Number Placeholder 3">
            <a:extLst>
              <a:ext uri="{FF2B5EF4-FFF2-40B4-BE49-F238E27FC236}">
                <a16:creationId xmlns:a16="http://schemas.microsoft.com/office/drawing/2014/main" id="{B9FE7D98-ECE3-4ED1-8A35-18BF06C07247}"/>
              </a:ext>
            </a:extLst>
          </p:cNvPr>
          <p:cNvSpPr>
            <a:spLocks noGrp="1"/>
          </p:cNvSpPr>
          <p:nvPr>
            <p:ph type="sldNum" sz="quarter" idx="4294967295"/>
          </p:nvPr>
        </p:nvSpPr>
        <p:spPr>
          <a:xfrm>
            <a:off x="349250" y="6499193"/>
            <a:ext cx="698500" cy="365125"/>
          </a:xfrm>
          <a:prstGeom prst="rect">
            <a:avLst/>
          </a:prstGeom>
        </p:spPr>
        <p:txBody>
          <a:bodyPr/>
          <a:lstStyle/>
          <a:p>
            <a:fld id="{9D4704D4-DAEA-4D4A-A9DC-4373E3AC7101}" type="slidenum">
              <a:rPr lang="en-GB" sz="1100" smtClean="0"/>
              <a:pPr/>
              <a:t>28</a:t>
            </a:fld>
            <a:endParaRPr lang="en-GB" sz="1100" dirty="0"/>
          </a:p>
        </p:txBody>
      </p:sp>
    </p:spTree>
    <p:extLst>
      <p:ext uri="{BB962C8B-B14F-4D97-AF65-F5344CB8AC3E}">
        <p14:creationId xmlns:p14="http://schemas.microsoft.com/office/powerpoint/2010/main" val="3247804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C8D69C3-DE14-4855-894F-D1B7121760E1}"/>
              </a:ext>
            </a:extLst>
          </p:cNvPr>
          <p:cNvSpPr>
            <a:spLocks noGrp="1"/>
          </p:cNvSpPr>
          <p:nvPr>
            <p:ph type="title"/>
          </p:nvPr>
        </p:nvSpPr>
        <p:spPr/>
        <p:txBody>
          <a:bodyPr/>
          <a:lstStyle/>
          <a:p>
            <a:r>
              <a:rPr lang="en-GB" dirty="0">
                <a:latin typeface="+mn-lt"/>
              </a:rPr>
              <a:t>Co-teachability: Writing</a:t>
            </a:r>
          </a:p>
        </p:txBody>
      </p:sp>
      <p:sp>
        <p:nvSpPr>
          <p:cNvPr id="6" name="Content Placeholder 5">
            <a:extLst>
              <a:ext uri="{FF2B5EF4-FFF2-40B4-BE49-F238E27FC236}">
                <a16:creationId xmlns:a16="http://schemas.microsoft.com/office/drawing/2014/main" id="{361F9E48-5106-4926-AF95-335D65C11C29}"/>
              </a:ext>
            </a:extLst>
          </p:cNvPr>
          <p:cNvSpPr>
            <a:spLocks noGrp="1"/>
          </p:cNvSpPr>
          <p:nvPr>
            <p:ph sz="quarter" idx="12"/>
          </p:nvPr>
        </p:nvSpPr>
        <p:spPr/>
        <p:txBody>
          <a:bodyPr/>
          <a:lstStyle/>
          <a:p>
            <a:pPr marL="0" indent="0">
              <a:buNone/>
            </a:pPr>
            <a:r>
              <a:rPr lang="en-GB" dirty="0"/>
              <a:t>In this section, we’ll explore:</a:t>
            </a:r>
          </a:p>
          <a:p>
            <a:pPr marL="0" indent="0">
              <a:buNone/>
            </a:pPr>
            <a:endParaRPr lang="en-GB" dirty="0"/>
          </a:p>
          <a:p>
            <a:r>
              <a:rPr lang="en-GB" dirty="0"/>
              <a:t>how students can apply a stylistic mindset to their own writing</a:t>
            </a:r>
          </a:p>
          <a:p>
            <a:r>
              <a:rPr lang="en-GB" dirty="0"/>
              <a:t>strategies to improve the quality of students’ writing (write with more nuance and precision)</a:t>
            </a:r>
          </a:p>
          <a:p>
            <a:r>
              <a:rPr lang="en-GB" dirty="0"/>
              <a:t>how to build students’ confidence to be more conscious and critical of their own writing.</a:t>
            </a:r>
          </a:p>
          <a:p>
            <a:pPr marL="0" indent="0">
              <a:buNone/>
            </a:pPr>
            <a:endParaRPr lang="en-GB" dirty="0"/>
          </a:p>
        </p:txBody>
      </p:sp>
      <p:sp>
        <p:nvSpPr>
          <p:cNvPr id="7" name="Footer Placeholder 2">
            <a:extLst>
              <a:ext uri="{FF2B5EF4-FFF2-40B4-BE49-F238E27FC236}">
                <a16:creationId xmlns:a16="http://schemas.microsoft.com/office/drawing/2014/main" id="{3A1A2ECB-DBB1-4B67-B5D5-F0B4CA47033E}"/>
              </a:ext>
            </a:extLst>
          </p:cNvPr>
          <p:cNvSpPr>
            <a:spLocks noGrp="1"/>
          </p:cNvSpPr>
          <p:nvPr>
            <p:ph type="ftr" sz="quarter" idx="10"/>
          </p:nvPr>
        </p:nvSpPr>
        <p:spPr>
          <a:xfrm>
            <a:off x="1871529" y="6611005"/>
            <a:ext cx="2783309" cy="241200"/>
          </a:xfrm>
        </p:spPr>
        <p:txBody>
          <a:bodyPr/>
          <a:lstStyle/>
          <a:p>
            <a:r>
              <a:rPr lang="en-US" dirty="0"/>
              <a:t>Copyright © 2021 AQA and its licensors. All rights reserved.</a:t>
            </a:r>
          </a:p>
        </p:txBody>
      </p:sp>
      <p:sp>
        <p:nvSpPr>
          <p:cNvPr id="8" name="Slide Number Placeholder 3">
            <a:extLst>
              <a:ext uri="{FF2B5EF4-FFF2-40B4-BE49-F238E27FC236}">
                <a16:creationId xmlns:a16="http://schemas.microsoft.com/office/drawing/2014/main" id="{9EF8A6D8-1714-4CF1-B7F5-5E98DCCF0DAF}"/>
              </a:ext>
            </a:extLst>
          </p:cNvPr>
          <p:cNvSpPr txBox="1">
            <a:spLocks/>
          </p:cNvSpPr>
          <p:nvPr/>
        </p:nvSpPr>
        <p:spPr>
          <a:xfrm>
            <a:off x="444464" y="6549042"/>
            <a:ext cx="69820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4704D4-DAEA-4D4A-A9DC-4373E3AC7101}" type="slidenum">
              <a:rPr lang="en-GB" sz="1100" smtClean="0"/>
              <a:pPr/>
              <a:t>29</a:t>
            </a:fld>
            <a:endParaRPr lang="en-GB" sz="1100" dirty="0"/>
          </a:p>
        </p:txBody>
      </p:sp>
    </p:spTree>
    <p:extLst>
      <p:ext uri="{BB962C8B-B14F-4D97-AF65-F5344CB8AC3E}">
        <p14:creationId xmlns:p14="http://schemas.microsoft.com/office/powerpoint/2010/main" val="3713320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142FD70-1FDA-4C25-A78F-5A9CF6895FCC}"/>
              </a:ext>
            </a:extLst>
          </p:cNvPr>
          <p:cNvSpPr>
            <a:spLocks noGrp="1"/>
          </p:cNvSpPr>
          <p:nvPr>
            <p:ph type="title"/>
          </p:nvPr>
        </p:nvSpPr>
        <p:spPr/>
        <p:txBody>
          <a:bodyPr/>
          <a:lstStyle/>
          <a:p>
            <a:r>
              <a:rPr lang="en-GB"/>
              <a:t>Session content</a:t>
            </a:r>
            <a:endParaRPr lang="en-GB" dirty="0"/>
          </a:p>
        </p:txBody>
      </p:sp>
      <p:sp>
        <p:nvSpPr>
          <p:cNvPr id="3" name="Footer Placeholder 2">
            <a:extLst>
              <a:ext uri="{FF2B5EF4-FFF2-40B4-BE49-F238E27FC236}">
                <a16:creationId xmlns:a16="http://schemas.microsoft.com/office/drawing/2014/main" id="{D9FACDCF-6B1C-4075-804E-8EF2F31DDECC}"/>
              </a:ext>
            </a:extLst>
          </p:cNvPr>
          <p:cNvSpPr>
            <a:spLocks noGrp="1"/>
          </p:cNvSpPr>
          <p:nvPr>
            <p:ph type="ftr" sz="quarter" idx="10"/>
          </p:nvPr>
        </p:nvSpPr>
        <p:spPr/>
        <p:txBody>
          <a:bodyPr/>
          <a:lstStyle/>
          <a:p>
            <a:r>
              <a:rPr lang="en-US" dirty="0"/>
              <a:t>Copyright © 2021 AQA and its licensors. All rights reserved.</a:t>
            </a:r>
          </a:p>
        </p:txBody>
      </p:sp>
      <p:sp>
        <p:nvSpPr>
          <p:cNvPr id="5" name="Slide Number Placeholder 4">
            <a:extLst>
              <a:ext uri="{FF2B5EF4-FFF2-40B4-BE49-F238E27FC236}">
                <a16:creationId xmlns:a16="http://schemas.microsoft.com/office/drawing/2014/main" id="{7BC335E6-8A57-4BED-A9D8-310642C8DFEA}"/>
              </a:ext>
            </a:extLst>
          </p:cNvPr>
          <p:cNvSpPr>
            <a:spLocks noGrp="1"/>
          </p:cNvSpPr>
          <p:nvPr>
            <p:ph type="sldNum" sz="quarter" idx="4"/>
          </p:nvPr>
        </p:nvSpPr>
        <p:spPr/>
        <p:txBody>
          <a:bodyPr/>
          <a:lstStyle/>
          <a:p>
            <a:fld id="{9D4704D4-DAEA-4D4A-A9DC-4373E3AC7101}" type="slidenum">
              <a:rPr lang="en-GB" smtClean="0"/>
              <a:pPr/>
              <a:t>3</a:t>
            </a:fld>
            <a:endParaRPr lang="en-GB" dirty="0"/>
          </a:p>
        </p:txBody>
      </p:sp>
      <p:sp>
        <p:nvSpPr>
          <p:cNvPr id="11" name="Content Placeholder 2">
            <a:extLst>
              <a:ext uri="{FF2B5EF4-FFF2-40B4-BE49-F238E27FC236}">
                <a16:creationId xmlns:a16="http://schemas.microsoft.com/office/drawing/2014/main" id="{88AFC35E-79EA-41F9-A2E2-2912B100248F}"/>
              </a:ext>
            </a:extLst>
          </p:cNvPr>
          <p:cNvSpPr>
            <a:spLocks noGrp="1"/>
          </p:cNvSpPr>
          <p:nvPr>
            <p:ph idx="1"/>
          </p:nvPr>
        </p:nvSpPr>
        <p:spPr/>
        <p:txBody>
          <a:bodyPr/>
          <a:lstStyle/>
          <a:p>
            <a:pPr marL="0" indent="0">
              <a:buNone/>
            </a:pPr>
            <a:r>
              <a:rPr lang="en-GB" dirty="0"/>
              <a:t>The session is structured as follows:</a:t>
            </a:r>
          </a:p>
          <a:p>
            <a:pPr marL="342900" indent="-342900">
              <a:buAutoNum type="arabicPeriod"/>
            </a:pPr>
            <a:r>
              <a:rPr lang="en-GB" b="1" dirty="0"/>
              <a:t>What is co-teachability?</a:t>
            </a:r>
          </a:p>
          <a:p>
            <a:pPr lvl="1">
              <a:buClr>
                <a:schemeClr val="tx2"/>
              </a:buClr>
              <a:buSzPct val="80000"/>
              <a:buFont typeface="Courier New" panose="02070309020205020404" pitchFamily="49" charset="0"/>
              <a:buChar char="o"/>
            </a:pPr>
            <a:r>
              <a:rPr lang="en-GB" dirty="0"/>
              <a:t>Examination of Assessment Objectives, examiner insights/feedback</a:t>
            </a:r>
          </a:p>
          <a:p>
            <a:pPr lvl="1">
              <a:buClr>
                <a:schemeClr val="tx2"/>
              </a:buClr>
              <a:buSzPct val="80000"/>
              <a:buFont typeface="Courier New" panose="02070309020205020404" pitchFamily="49" charset="0"/>
              <a:buChar char="o"/>
            </a:pPr>
            <a:r>
              <a:rPr lang="en-GB" dirty="0"/>
              <a:t>Introduction to stylistics</a:t>
            </a:r>
          </a:p>
          <a:p>
            <a:pPr marL="342900" indent="-342900">
              <a:buAutoNum type="arabicPeriod"/>
            </a:pPr>
            <a:r>
              <a:rPr lang="en-GB" b="1" dirty="0"/>
              <a:t>Co-teachability: Reading</a:t>
            </a:r>
          </a:p>
          <a:p>
            <a:pPr lvl="1">
              <a:buClr>
                <a:schemeClr val="tx2"/>
              </a:buClr>
              <a:buSzPct val="80000"/>
              <a:buFont typeface="Courier New" panose="02070309020205020404" pitchFamily="49" charset="0"/>
              <a:buChar char="o"/>
            </a:pPr>
            <a:r>
              <a:rPr lang="en-GB" dirty="0"/>
              <a:t>Focus on common skillset of AO2 </a:t>
            </a:r>
          </a:p>
          <a:p>
            <a:pPr lvl="1">
              <a:buClr>
                <a:schemeClr val="tx2"/>
              </a:buClr>
              <a:buSzPct val="80000"/>
              <a:buFont typeface="Courier New" panose="02070309020205020404" pitchFamily="49" charset="0"/>
              <a:buChar char="o"/>
            </a:pPr>
            <a:r>
              <a:rPr lang="en-GB" dirty="0"/>
              <a:t>Explores stylistic approach to reading</a:t>
            </a:r>
          </a:p>
          <a:p>
            <a:pPr lvl="1">
              <a:buClr>
                <a:schemeClr val="tx2"/>
              </a:buClr>
              <a:buSzPct val="80000"/>
              <a:buFont typeface="Courier New" panose="02070309020205020404" pitchFamily="49" charset="0"/>
              <a:buChar char="o"/>
            </a:pPr>
            <a:r>
              <a:rPr lang="en-GB" dirty="0"/>
              <a:t>Consider teaching ideas/strategies to support students in writing more detailed responses to texts</a:t>
            </a:r>
          </a:p>
          <a:p>
            <a:pPr marL="342900" indent="-342900">
              <a:buAutoNum type="arabicPeriod"/>
            </a:pPr>
            <a:r>
              <a:rPr lang="en-GB" b="1" dirty="0"/>
              <a:t>Co-teachability: Writing</a:t>
            </a:r>
          </a:p>
          <a:p>
            <a:pPr lvl="1">
              <a:buClr>
                <a:schemeClr val="tx2"/>
              </a:buClr>
              <a:buSzPct val="80000"/>
              <a:buFont typeface="Courier New" panose="02070309020205020404" pitchFamily="49" charset="0"/>
              <a:buChar char="o"/>
            </a:pPr>
            <a:r>
              <a:rPr lang="en-GB" dirty="0"/>
              <a:t>Explores integrated approaches to writing</a:t>
            </a:r>
          </a:p>
          <a:p>
            <a:pPr lvl="1">
              <a:buClr>
                <a:schemeClr val="tx2"/>
              </a:buClr>
              <a:buSzPct val="80000"/>
              <a:buFont typeface="Courier New" panose="02070309020205020404" pitchFamily="49" charset="0"/>
              <a:buChar char="o"/>
            </a:pPr>
            <a:r>
              <a:rPr lang="en-GB" dirty="0"/>
              <a:t>Teaching ideas/strategies to improve sophistication of students’ writing</a:t>
            </a:r>
          </a:p>
          <a:p>
            <a:pPr marL="342900" indent="-342900">
              <a:buAutoNum type="arabicPeriod"/>
            </a:pPr>
            <a:r>
              <a:rPr lang="en-GB" b="1" dirty="0"/>
              <a:t>The big picture: Planning an integrated English Curriculum</a:t>
            </a:r>
          </a:p>
          <a:p>
            <a:pPr lvl="1">
              <a:buClr>
                <a:schemeClr val="tx2"/>
              </a:buClr>
              <a:buSzPct val="80000"/>
              <a:buFont typeface="Courier New" panose="02070309020205020404" pitchFamily="49" charset="0"/>
              <a:buChar char="o"/>
            </a:pPr>
            <a:r>
              <a:rPr lang="en-GB" dirty="0"/>
              <a:t>Starting to think about different approaches to planning an integrated English curriculum</a:t>
            </a:r>
          </a:p>
        </p:txBody>
      </p:sp>
    </p:spTree>
    <p:extLst>
      <p:ext uri="{BB962C8B-B14F-4D97-AF65-F5344CB8AC3E}">
        <p14:creationId xmlns:p14="http://schemas.microsoft.com/office/powerpoint/2010/main" val="641522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58CD5-44CA-483F-96A9-F329A15E9A78}"/>
              </a:ext>
            </a:extLst>
          </p:cNvPr>
          <p:cNvSpPr>
            <a:spLocks noGrp="1"/>
          </p:cNvSpPr>
          <p:nvPr>
            <p:ph type="title"/>
          </p:nvPr>
        </p:nvSpPr>
        <p:spPr/>
        <p:txBody>
          <a:bodyPr/>
          <a:lstStyle/>
          <a:p>
            <a:r>
              <a:rPr lang="en-GB" dirty="0"/>
              <a:t>Report on the exam</a:t>
            </a:r>
          </a:p>
        </p:txBody>
      </p:sp>
      <p:sp>
        <p:nvSpPr>
          <p:cNvPr id="3" name="Footer Placeholder 2">
            <a:extLst>
              <a:ext uri="{FF2B5EF4-FFF2-40B4-BE49-F238E27FC236}">
                <a16:creationId xmlns:a16="http://schemas.microsoft.com/office/drawing/2014/main" id="{6ACF804E-75E5-4906-8A80-DD82D778EE2E}"/>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40C32DEA-AA0B-4361-BFD5-47DE7192AF65}"/>
              </a:ext>
            </a:extLst>
          </p:cNvPr>
          <p:cNvSpPr>
            <a:spLocks noGrp="1"/>
          </p:cNvSpPr>
          <p:nvPr>
            <p:ph type="sldNum" sz="quarter" idx="4"/>
          </p:nvPr>
        </p:nvSpPr>
        <p:spPr/>
        <p:txBody>
          <a:bodyPr/>
          <a:lstStyle/>
          <a:p>
            <a:fld id="{9D4704D4-DAEA-4D4A-A9DC-4373E3AC7101}" type="slidenum">
              <a:rPr lang="en-GB" smtClean="0"/>
              <a:pPr/>
              <a:t>30</a:t>
            </a:fld>
            <a:endParaRPr lang="en-GB" dirty="0"/>
          </a:p>
        </p:txBody>
      </p:sp>
      <p:sp>
        <p:nvSpPr>
          <p:cNvPr id="5" name="Content Placeholder 4">
            <a:extLst>
              <a:ext uri="{FF2B5EF4-FFF2-40B4-BE49-F238E27FC236}">
                <a16:creationId xmlns:a16="http://schemas.microsoft.com/office/drawing/2014/main" id="{34E28D5D-D961-44EB-8FD5-DD18D97C2464}"/>
              </a:ext>
            </a:extLst>
          </p:cNvPr>
          <p:cNvSpPr>
            <a:spLocks noGrp="1"/>
          </p:cNvSpPr>
          <p:nvPr>
            <p:ph idx="1"/>
          </p:nvPr>
        </p:nvSpPr>
        <p:spPr>
          <a:xfrm>
            <a:off x="540000" y="1731713"/>
            <a:ext cx="8045200" cy="4406804"/>
          </a:xfrm>
        </p:spPr>
        <p:txBody>
          <a:bodyPr/>
          <a:lstStyle/>
          <a:p>
            <a:pPr defTabSz="914400" eaLnBrk="0" fontAlgn="base" hangingPunct="0">
              <a:lnSpc>
                <a:spcPct val="100000"/>
              </a:lnSpc>
              <a:spcBef>
                <a:spcPct val="0"/>
              </a:spcBef>
              <a:spcAft>
                <a:spcPct val="0"/>
              </a:spcAft>
            </a:pPr>
            <a:endParaRPr lang="en-GB" altLang="en-US" dirty="0">
              <a:latin typeface="Arial" panose="020B0604020202020204" pitchFamily="34" charset="0"/>
              <a:ea typeface="Times New Roman" panose="02020603050405020304" pitchFamily="18" charset="0"/>
              <a:cs typeface="Arial" panose="020B0604020202020204" pitchFamily="34" charset="0"/>
            </a:endParaRPr>
          </a:p>
          <a:p>
            <a:pPr defTabSz="914400" eaLnBrk="0" fontAlgn="base" hangingPunct="0">
              <a:lnSpc>
                <a:spcPct val="100000"/>
              </a:lnSpc>
              <a:spcBef>
                <a:spcPct val="0"/>
              </a:spcBef>
              <a:spcAft>
                <a:spcPct val="0"/>
              </a:spcAft>
            </a:pPr>
            <a:endParaRPr lang="en-GB" altLang="en-US" dirty="0">
              <a:latin typeface="Arial" panose="020B0604020202020204" pitchFamily="34" charset="0"/>
              <a:ea typeface="Times New Roman" panose="02020603050405020304" pitchFamily="18" charset="0"/>
              <a:cs typeface="Arial" panose="020B0604020202020204" pitchFamily="34" charset="0"/>
            </a:endParaRPr>
          </a:p>
          <a:p>
            <a:pPr defTabSz="914400" eaLnBrk="0" fontAlgn="base" hangingPunct="0">
              <a:lnSpc>
                <a:spcPct val="100000"/>
              </a:lnSpc>
              <a:spcBef>
                <a:spcPct val="0"/>
              </a:spcBef>
              <a:spcAft>
                <a:spcPct val="0"/>
              </a:spcAft>
            </a:pPr>
            <a:endParaRPr lang="en-GB" altLang="en-US" sz="1100" dirty="0">
              <a:latin typeface="Arial" panose="020B0604020202020204" pitchFamily="34" charset="0"/>
              <a:cs typeface="Arial" panose="020B0604020202020204" pitchFamily="34" charset="0"/>
            </a:endParaRPr>
          </a:p>
          <a:p>
            <a:pPr defTabSz="914400" eaLnBrk="0" fontAlgn="base" hangingPunct="0">
              <a:lnSpc>
                <a:spcPct val="100000"/>
              </a:lnSpc>
              <a:spcBef>
                <a:spcPct val="0"/>
              </a:spcBef>
              <a:spcAft>
                <a:spcPct val="0"/>
              </a:spcAft>
            </a:pPr>
            <a:endParaRPr lang="en-GB" altLang="en-US" sz="1100" dirty="0">
              <a:latin typeface="Arial" panose="020B0604020202020204" pitchFamily="34" charset="0"/>
              <a:cs typeface="Arial" panose="020B0604020202020204" pitchFamily="34" charset="0"/>
            </a:endParaRPr>
          </a:p>
          <a:p>
            <a:pPr defTabSz="914400" eaLnBrk="0" fontAlgn="base" hangingPunct="0">
              <a:lnSpc>
                <a:spcPct val="100000"/>
              </a:lnSpc>
              <a:spcBef>
                <a:spcPct val="0"/>
              </a:spcBef>
              <a:spcAft>
                <a:spcPct val="0"/>
              </a:spcAft>
            </a:pPr>
            <a:endParaRPr lang="en-GB" altLang="en-US" sz="1100" dirty="0">
              <a:latin typeface="Arial" panose="020B0604020202020204" pitchFamily="34" charset="0"/>
              <a:cs typeface="Arial" panose="020B0604020202020204" pitchFamily="34" charset="0"/>
            </a:endParaRPr>
          </a:p>
          <a:p>
            <a:pPr defTabSz="914400" eaLnBrk="0" fontAlgn="base" hangingPunct="0">
              <a:lnSpc>
                <a:spcPct val="100000"/>
              </a:lnSpc>
              <a:spcBef>
                <a:spcPct val="0"/>
              </a:spcBef>
              <a:spcAft>
                <a:spcPct val="0"/>
              </a:spcAft>
            </a:pPr>
            <a:r>
              <a:rPr lang="en-GB" altLang="en-US" dirty="0">
                <a:latin typeface="Arial" panose="020B0604020202020204" pitchFamily="34" charset="0"/>
                <a:ea typeface="Times New Roman" panose="02020603050405020304" pitchFamily="18" charset="0"/>
                <a:cs typeface="Arial" panose="020B0604020202020204" pitchFamily="34" charset="0"/>
              </a:rPr>
              <a:t>Encouraging students to use synonyms can be an effective way of adding variety to students’ writing, but it can be overdone. Rather than adding the intended level of sophistication, it can have the opposite effect, making it sound over-engineered and forced.</a:t>
            </a:r>
          </a:p>
          <a:p>
            <a:pPr defTabSz="914400" eaLnBrk="0" fontAlgn="base" hangingPunct="0">
              <a:lnSpc>
                <a:spcPct val="100000"/>
              </a:lnSpc>
              <a:spcBef>
                <a:spcPct val="0"/>
              </a:spcBef>
              <a:spcAft>
                <a:spcPct val="0"/>
              </a:spcAft>
            </a:pPr>
            <a:endParaRPr lang="en-GB" altLang="en-US" dirty="0">
              <a:latin typeface="Arial" panose="020B0604020202020204" pitchFamily="34" charset="0"/>
              <a:ea typeface="Times New Roman" panose="02020603050405020304" pitchFamily="18" charset="0"/>
              <a:cs typeface="Arial" panose="020B0604020202020204" pitchFamily="34" charset="0"/>
            </a:endParaRPr>
          </a:p>
          <a:p>
            <a:pPr defTabSz="914400" eaLnBrk="0" fontAlgn="base" hangingPunct="0">
              <a:lnSpc>
                <a:spcPct val="100000"/>
              </a:lnSpc>
              <a:spcBef>
                <a:spcPct val="0"/>
              </a:spcBef>
              <a:spcAft>
                <a:spcPct val="0"/>
              </a:spcAft>
            </a:pPr>
            <a:r>
              <a:rPr lang="en-GB" altLang="en-US" dirty="0">
                <a:latin typeface="Arial" panose="020B0604020202020204" pitchFamily="34" charset="0"/>
                <a:ea typeface="Times New Roman" panose="02020603050405020304" pitchFamily="18" charset="0"/>
                <a:cs typeface="Arial" panose="020B0604020202020204" pitchFamily="34" charset="0"/>
              </a:rPr>
              <a:t>Another strategy would be to explore with your students the difference between writing that ‘shows’ vs writing that ‘tells’.</a:t>
            </a:r>
          </a:p>
          <a:p>
            <a:pPr defTabSz="914400" eaLnBrk="0" fontAlgn="base" hangingPunct="0">
              <a:lnSpc>
                <a:spcPct val="100000"/>
              </a:lnSpc>
              <a:spcBef>
                <a:spcPct val="0"/>
              </a:spcBef>
              <a:spcAft>
                <a:spcPct val="0"/>
              </a:spcAft>
            </a:pPr>
            <a:endParaRPr lang="en-GB" altLang="en-US" dirty="0">
              <a:latin typeface="Arial" panose="020B0604020202020204" pitchFamily="34" charset="0"/>
              <a:cs typeface="Arial" panose="020B0604020202020204" pitchFamily="34" charset="0"/>
            </a:endParaRPr>
          </a:p>
          <a:p>
            <a:pPr marL="0" indent="0" defTabSz="914400" eaLnBrk="0" fontAlgn="base" hangingPunct="0">
              <a:lnSpc>
                <a:spcPct val="100000"/>
              </a:lnSpc>
              <a:spcBef>
                <a:spcPct val="0"/>
              </a:spcBef>
              <a:spcAft>
                <a:spcPct val="0"/>
              </a:spcAft>
              <a:buNone/>
            </a:pPr>
            <a:r>
              <a:rPr lang="en-GB" altLang="en-US" dirty="0">
                <a:latin typeface="Arial" panose="020B0604020202020204" pitchFamily="34" charset="0"/>
                <a:cs typeface="Arial" panose="020B0604020202020204" pitchFamily="34" charset="0"/>
              </a:rPr>
              <a:t>Let’s look at an example of this.</a:t>
            </a:r>
          </a:p>
          <a:p>
            <a:pPr defTabSz="914400" eaLnBrk="0" fontAlgn="base" hangingPunct="0">
              <a:lnSpc>
                <a:spcPct val="100000"/>
              </a:lnSpc>
              <a:spcBef>
                <a:spcPct val="0"/>
              </a:spcBef>
              <a:spcAft>
                <a:spcPct val="0"/>
              </a:spcAft>
            </a:pPr>
            <a:endParaRPr lang="en-GB" altLang="en-US" dirty="0">
              <a:solidFill>
                <a:srgbClr val="FF0000"/>
              </a:solidFill>
              <a:latin typeface="Arial" panose="020B0604020202020204" pitchFamily="34" charset="0"/>
              <a:ea typeface="Times New Roman" panose="02020603050405020304" pitchFamily="18" charset="0"/>
              <a:cs typeface="Arial" panose="020B0604020202020204" pitchFamily="34" charset="0"/>
            </a:endParaRPr>
          </a:p>
          <a:p>
            <a:pPr defTabSz="914400" eaLnBrk="0" fontAlgn="base" hangingPunct="0">
              <a:lnSpc>
                <a:spcPct val="100000"/>
              </a:lnSpc>
              <a:spcBef>
                <a:spcPct val="0"/>
              </a:spcBef>
              <a:spcAft>
                <a:spcPct val="0"/>
              </a:spcAft>
            </a:pPr>
            <a:endParaRPr lang="en-GB" altLang="en-US" dirty="0">
              <a:latin typeface="Arial" panose="020B0604020202020204" pitchFamily="34" charset="0"/>
              <a:ea typeface="Times New Roman" panose="02020603050405020304" pitchFamily="18" charset="0"/>
              <a:cs typeface="Arial" panose="020B0604020202020204" pitchFamily="34" charset="0"/>
            </a:endParaRPr>
          </a:p>
          <a:p>
            <a:pPr marL="0" indent="0" defTabSz="914400" eaLnBrk="0" fontAlgn="base" hangingPunct="0">
              <a:lnSpc>
                <a:spcPct val="100000"/>
              </a:lnSpc>
              <a:spcBef>
                <a:spcPct val="0"/>
              </a:spcBef>
              <a:spcAft>
                <a:spcPct val="0"/>
              </a:spcAft>
              <a:buNone/>
            </a:pPr>
            <a:endParaRPr lang="en-GB" altLang="en-US" dirty="0">
              <a:solidFill>
                <a:srgbClr val="FF0000"/>
              </a:solidFill>
              <a:latin typeface="Arial" panose="020B0604020202020204" pitchFamily="34" charset="0"/>
              <a:cs typeface="Arial" panose="020B0604020202020204" pitchFamily="34" charset="0"/>
            </a:endParaRPr>
          </a:p>
          <a:p>
            <a:pPr marL="0" indent="0" defTabSz="914400" eaLnBrk="0" fontAlgn="base" hangingPunct="0">
              <a:lnSpc>
                <a:spcPct val="100000"/>
              </a:lnSpc>
              <a:spcBef>
                <a:spcPct val="0"/>
              </a:spcBef>
              <a:spcAft>
                <a:spcPct val="0"/>
              </a:spcAft>
              <a:buNone/>
            </a:pPr>
            <a:endParaRPr lang="en-GB" altLang="en-US" dirty="0">
              <a:latin typeface="Arial" panose="020B0604020202020204" pitchFamily="34" charset="0"/>
              <a:cs typeface="Arial" panose="020B0604020202020204" pitchFamily="34" charset="0"/>
            </a:endParaRPr>
          </a:p>
          <a:p>
            <a:endParaRPr lang="en-GB" dirty="0"/>
          </a:p>
        </p:txBody>
      </p:sp>
      <p:sp>
        <p:nvSpPr>
          <p:cNvPr id="6" name="Rectangle: Rounded Corners 5">
            <a:extLst>
              <a:ext uri="{FF2B5EF4-FFF2-40B4-BE49-F238E27FC236}">
                <a16:creationId xmlns:a16="http://schemas.microsoft.com/office/drawing/2014/main" id="{9EF8E33B-875E-49D7-85CB-C7C49FF808AC}"/>
              </a:ext>
            </a:extLst>
          </p:cNvPr>
          <p:cNvSpPr/>
          <p:nvPr/>
        </p:nvSpPr>
        <p:spPr>
          <a:xfrm>
            <a:off x="595519" y="1210146"/>
            <a:ext cx="7952962" cy="1237489"/>
          </a:xfrm>
          <a:prstGeom prst="roundRect">
            <a:avLst/>
          </a:prstGeom>
          <a:solidFill>
            <a:srgbClr val="412878"/>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lvl="0" defTabSz="914400" eaLnBrk="0" fontAlgn="base" hangingPunct="0">
              <a:spcBef>
                <a:spcPct val="0"/>
              </a:spcBef>
              <a:spcAft>
                <a:spcPct val="0"/>
              </a:spcAft>
            </a:pPr>
            <a:endParaRPr lang="en-US" altLang="en-US" dirty="0">
              <a:solidFill>
                <a:srgbClr val="FFFFFF"/>
              </a:solidFill>
              <a:latin typeface="Arial" panose="020B0604020202020204" pitchFamily="34" charset="0"/>
              <a:ea typeface="Times New Roman" panose="02020603050405020304" pitchFamily="18" charset="0"/>
              <a:cs typeface="Arial" panose="020B0604020202020204" pitchFamily="34" charset="0"/>
            </a:endParaRPr>
          </a:p>
          <a:p>
            <a:pPr lvl="0" defTabSz="914400" eaLnBrk="0" fontAlgn="base" hangingPunct="0">
              <a:spcBef>
                <a:spcPct val="0"/>
              </a:spcBef>
              <a:spcAft>
                <a:spcPct val="0"/>
              </a:spcAft>
            </a:pPr>
            <a:r>
              <a:rPr lang="en-US" altLang="en-US" dirty="0">
                <a:solidFill>
                  <a:srgbClr val="FFFFFF"/>
                </a:solidFill>
                <a:latin typeface="Arial" panose="020B0604020202020204" pitchFamily="34" charset="0"/>
                <a:ea typeface="Times New Roman" panose="02020603050405020304" pitchFamily="18" charset="0"/>
                <a:cs typeface="Arial" panose="020B0604020202020204" pitchFamily="34" charset="0"/>
              </a:rPr>
              <a:t>‘There were a significant number of responses that were hindered by contrived and ill-applied ‘wow’ words’.</a:t>
            </a:r>
          </a:p>
          <a:p>
            <a:pPr lvl="0" algn="r" defTabSz="914400" eaLnBrk="0" fontAlgn="base" hangingPunct="0">
              <a:spcBef>
                <a:spcPct val="0"/>
              </a:spcBef>
              <a:spcAft>
                <a:spcPct val="0"/>
              </a:spcAft>
            </a:pPr>
            <a:r>
              <a:rPr lang="en-US" altLang="en-US" i="1" dirty="0">
                <a:solidFill>
                  <a:srgbClr val="FFFFFF"/>
                </a:solidFill>
                <a:latin typeface="Arial" panose="020B0604020202020204" pitchFamily="34" charset="0"/>
                <a:cs typeface="Arial" panose="020B0604020202020204" pitchFamily="34" charset="0"/>
              </a:rPr>
              <a:t>GCSE English Language, Report on the exam (June 2019) </a:t>
            </a:r>
            <a:endParaRPr lang="en-US" altLang="en-US" i="1" dirty="0">
              <a:solidFill>
                <a:schemeClr val="tx1"/>
              </a:solidFill>
              <a:latin typeface="Arial" panose="020B0604020202020204" pitchFamily="34" charset="0"/>
            </a:endParaRPr>
          </a:p>
          <a:p>
            <a:pPr algn="ctr"/>
            <a:endParaRPr lang="en-GB" dirty="0"/>
          </a:p>
        </p:txBody>
      </p:sp>
    </p:spTree>
    <p:extLst>
      <p:ext uri="{BB962C8B-B14F-4D97-AF65-F5344CB8AC3E}">
        <p14:creationId xmlns:p14="http://schemas.microsoft.com/office/powerpoint/2010/main" val="25855113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BD080-3014-49C0-87BA-5D34D9037E03}"/>
              </a:ext>
            </a:extLst>
          </p:cNvPr>
          <p:cNvSpPr>
            <a:spLocks noGrp="1"/>
          </p:cNvSpPr>
          <p:nvPr>
            <p:ph type="title"/>
          </p:nvPr>
        </p:nvSpPr>
        <p:spPr/>
        <p:txBody>
          <a:bodyPr/>
          <a:lstStyle/>
          <a:p>
            <a:r>
              <a:rPr lang="en-GB" dirty="0"/>
              <a:t>‘Show, don’t tell’: an example</a:t>
            </a:r>
          </a:p>
        </p:txBody>
      </p:sp>
      <p:sp>
        <p:nvSpPr>
          <p:cNvPr id="3" name="Footer Placeholder 2">
            <a:extLst>
              <a:ext uri="{FF2B5EF4-FFF2-40B4-BE49-F238E27FC236}">
                <a16:creationId xmlns:a16="http://schemas.microsoft.com/office/drawing/2014/main" id="{6EFB1E09-4088-407E-814E-E6BE8DBA258C}"/>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EB9C3888-BA38-4F80-8848-C300DDF530DD}"/>
              </a:ext>
            </a:extLst>
          </p:cNvPr>
          <p:cNvSpPr>
            <a:spLocks noGrp="1"/>
          </p:cNvSpPr>
          <p:nvPr>
            <p:ph type="sldNum" sz="quarter" idx="4"/>
          </p:nvPr>
        </p:nvSpPr>
        <p:spPr/>
        <p:txBody>
          <a:bodyPr/>
          <a:lstStyle/>
          <a:p>
            <a:fld id="{9D4704D4-DAEA-4D4A-A9DC-4373E3AC7101}" type="slidenum">
              <a:rPr lang="en-GB" smtClean="0"/>
              <a:pPr/>
              <a:t>31</a:t>
            </a:fld>
            <a:endParaRPr lang="en-GB" dirty="0"/>
          </a:p>
        </p:txBody>
      </p:sp>
      <p:sp>
        <p:nvSpPr>
          <p:cNvPr id="5" name="Content Placeholder 4">
            <a:extLst>
              <a:ext uri="{FF2B5EF4-FFF2-40B4-BE49-F238E27FC236}">
                <a16:creationId xmlns:a16="http://schemas.microsoft.com/office/drawing/2014/main" id="{7FBDB042-4019-4085-9011-5B504C305138}"/>
              </a:ext>
            </a:extLst>
          </p:cNvPr>
          <p:cNvSpPr>
            <a:spLocks noGrp="1"/>
          </p:cNvSpPr>
          <p:nvPr>
            <p:ph idx="1"/>
          </p:nvPr>
        </p:nvSpPr>
        <p:spPr>
          <a:xfrm>
            <a:off x="540000" y="1731713"/>
            <a:ext cx="8045200" cy="4406804"/>
          </a:xfrm>
        </p:spPr>
        <p:txBody>
          <a:bodyPr/>
          <a:lstStyle/>
          <a:p>
            <a:pPr marL="0" indent="0">
              <a:buNone/>
            </a:pPr>
            <a:r>
              <a:rPr lang="en-GB" altLang="en-US" dirty="0"/>
              <a:t>An example from GCSE English Literature set text </a:t>
            </a:r>
            <a:r>
              <a:rPr lang="en-GB" altLang="en-US" i="1" dirty="0"/>
              <a:t>A Christmas Carol </a:t>
            </a:r>
            <a:r>
              <a:rPr lang="en-GB" altLang="en-US" dirty="0"/>
              <a:t>describing Scrooge. </a:t>
            </a:r>
          </a:p>
          <a:p>
            <a:pPr marL="0" indent="0">
              <a:buNone/>
            </a:pPr>
            <a:endParaRPr lang="en-GB" altLang="en-US" dirty="0"/>
          </a:p>
          <a:p>
            <a:pPr marL="0" indent="0">
              <a:buNone/>
            </a:pPr>
            <a:endParaRPr lang="en-GB" altLang="en-US" dirty="0"/>
          </a:p>
          <a:p>
            <a:pPr marL="0" indent="0">
              <a:buNone/>
            </a:pPr>
            <a:endParaRPr lang="en-GB" altLang="en-US" dirty="0"/>
          </a:p>
          <a:p>
            <a:pPr marL="0" indent="0">
              <a:buNone/>
            </a:pPr>
            <a:endParaRPr lang="en-GB" altLang="en-US" dirty="0"/>
          </a:p>
          <a:p>
            <a:pPr marL="0" indent="0">
              <a:buNone/>
            </a:pPr>
            <a:endParaRPr lang="en-GB" altLang="en-US" dirty="0"/>
          </a:p>
          <a:p>
            <a:pPr marL="0" lvl="0" indent="0">
              <a:buNone/>
            </a:pPr>
            <a:r>
              <a:rPr lang="en-GB" altLang="en-US" dirty="0"/>
              <a:t>What does this description </a:t>
            </a:r>
            <a:r>
              <a:rPr lang="en-GB" altLang="en-US" i="1" dirty="0"/>
              <a:t>show</a:t>
            </a:r>
            <a:r>
              <a:rPr lang="en-GB" altLang="en-US" dirty="0"/>
              <a:t> the reader about Scrooge?</a:t>
            </a:r>
          </a:p>
          <a:p>
            <a:endParaRPr lang="en-GB" dirty="0"/>
          </a:p>
        </p:txBody>
      </p:sp>
      <p:sp>
        <p:nvSpPr>
          <p:cNvPr id="6" name="Rectangle: Rounded Corners 5">
            <a:extLst>
              <a:ext uri="{FF2B5EF4-FFF2-40B4-BE49-F238E27FC236}">
                <a16:creationId xmlns:a16="http://schemas.microsoft.com/office/drawing/2014/main" id="{FBA494DF-91F5-4B8E-A227-22B30EC2D79F}"/>
              </a:ext>
            </a:extLst>
          </p:cNvPr>
          <p:cNvSpPr/>
          <p:nvPr/>
        </p:nvSpPr>
        <p:spPr>
          <a:xfrm>
            <a:off x="435228" y="2419927"/>
            <a:ext cx="8035800" cy="1089891"/>
          </a:xfrm>
          <a:prstGeom prst="roundRect">
            <a:avLst/>
          </a:prstGeom>
          <a:solidFill>
            <a:srgbClr val="412878"/>
          </a:solidFill>
          <a:ln>
            <a:solidFill>
              <a:srgbClr val="4128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en-US" dirty="0">
              <a:solidFill>
                <a:srgbClr val="FFFFFF"/>
              </a:solidFill>
              <a:latin typeface="Arial" panose="020B0604020202020204" pitchFamily="34" charset="0"/>
              <a:ea typeface="Times New Roman" panose="02020603050405020304" pitchFamily="18" charset="0"/>
              <a:cs typeface="Arial" panose="020B0604020202020204" pitchFamily="34" charset="0"/>
            </a:endParaRPr>
          </a:p>
          <a:p>
            <a:pPr algn="ctr"/>
            <a:r>
              <a:rPr lang="en-US" altLang="en-US" dirty="0">
                <a:solidFill>
                  <a:srgbClr val="FFFFFF"/>
                </a:solidFill>
                <a:latin typeface="Arial" panose="020B0604020202020204" pitchFamily="34" charset="0"/>
                <a:ea typeface="Times New Roman" panose="02020603050405020304" pitchFamily="18" charset="0"/>
                <a:cs typeface="Arial" panose="020B0604020202020204" pitchFamily="34" charset="0"/>
              </a:rPr>
              <a:t>‘Hard and sharp as flint, from which no steel had ever struck out generous fire; secret, and self-contained, and solitary as an oyster’.</a:t>
            </a:r>
            <a:endParaRPr lang="en-US" altLang="en-US" dirty="0">
              <a:solidFill>
                <a:schemeClr val="tx1"/>
              </a:solidFill>
              <a:latin typeface="Arial" panose="020B0604020202020204" pitchFamily="34" charset="0"/>
            </a:endParaRPr>
          </a:p>
          <a:p>
            <a:pPr algn="ctr"/>
            <a:endParaRPr lang="en-GB" dirty="0"/>
          </a:p>
        </p:txBody>
      </p:sp>
    </p:spTree>
    <p:extLst>
      <p:ext uri="{BB962C8B-B14F-4D97-AF65-F5344CB8AC3E}">
        <p14:creationId xmlns:p14="http://schemas.microsoft.com/office/powerpoint/2010/main" val="5956221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A445D-5D14-4900-8CE7-A52ED6BFCE9D}"/>
              </a:ext>
            </a:extLst>
          </p:cNvPr>
          <p:cNvSpPr>
            <a:spLocks noGrp="1"/>
          </p:cNvSpPr>
          <p:nvPr>
            <p:ph type="title"/>
          </p:nvPr>
        </p:nvSpPr>
        <p:spPr/>
        <p:txBody>
          <a:bodyPr/>
          <a:lstStyle/>
          <a:p>
            <a:r>
              <a:rPr lang="en-GB" dirty="0"/>
              <a:t>‘Ill applied ‘wow’ words’: an example</a:t>
            </a:r>
          </a:p>
        </p:txBody>
      </p:sp>
      <p:sp>
        <p:nvSpPr>
          <p:cNvPr id="3" name="Footer Placeholder 2">
            <a:extLst>
              <a:ext uri="{FF2B5EF4-FFF2-40B4-BE49-F238E27FC236}">
                <a16:creationId xmlns:a16="http://schemas.microsoft.com/office/drawing/2014/main" id="{C719008E-39F8-470B-AC24-34573541F730}"/>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95A725E2-A6B7-4DF3-BAFB-FE13EB90D08B}"/>
              </a:ext>
            </a:extLst>
          </p:cNvPr>
          <p:cNvSpPr>
            <a:spLocks noGrp="1"/>
          </p:cNvSpPr>
          <p:nvPr>
            <p:ph type="sldNum" sz="quarter" idx="4"/>
          </p:nvPr>
        </p:nvSpPr>
        <p:spPr/>
        <p:txBody>
          <a:bodyPr/>
          <a:lstStyle/>
          <a:p>
            <a:fld id="{9D4704D4-DAEA-4D4A-A9DC-4373E3AC7101}" type="slidenum">
              <a:rPr lang="en-GB" smtClean="0"/>
              <a:pPr/>
              <a:t>32</a:t>
            </a:fld>
            <a:endParaRPr lang="en-GB" dirty="0"/>
          </a:p>
        </p:txBody>
      </p:sp>
      <p:sp>
        <p:nvSpPr>
          <p:cNvPr id="9" name="TextBox 8">
            <a:extLst>
              <a:ext uri="{FF2B5EF4-FFF2-40B4-BE49-F238E27FC236}">
                <a16:creationId xmlns:a16="http://schemas.microsoft.com/office/drawing/2014/main" id="{400022A8-2A96-42C8-AAC5-2743C873DCE7}"/>
              </a:ext>
            </a:extLst>
          </p:cNvPr>
          <p:cNvSpPr txBox="1"/>
          <p:nvPr/>
        </p:nvSpPr>
        <p:spPr>
          <a:xfrm>
            <a:off x="296608" y="1911150"/>
            <a:ext cx="2027582" cy="646331"/>
          </a:xfrm>
          <a:prstGeom prst="rect">
            <a:avLst/>
          </a:prstGeom>
          <a:noFill/>
        </p:spPr>
        <p:txBody>
          <a:bodyPr wrap="square" rtlCol="0">
            <a:spAutoFit/>
          </a:bodyPr>
          <a:lstStyle/>
          <a:p>
            <a:pPr algn="ctr"/>
            <a:r>
              <a:rPr lang="en-GB" dirty="0"/>
              <a:t>A sentence that ‘tells’:</a:t>
            </a:r>
          </a:p>
        </p:txBody>
      </p:sp>
      <p:sp>
        <p:nvSpPr>
          <p:cNvPr id="10" name="TextBox 9">
            <a:extLst>
              <a:ext uri="{FF2B5EF4-FFF2-40B4-BE49-F238E27FC236}">
                <a16:creationId xmlns:a16="http://schemas.microsoft.com/office/drawing/2014/main" id="{4A4C696B-46B1-4BCF-B093-7E639070F97E}"/>
              </a:ext>
            </a:extLst>
          </p:cNvPr>
          <p:cNvSpPr txBox="1"/>
          <p:nvPr/>
        </p:nvSpPr>
        <p:spPr>
          <a:xfrm>
            <a:off x="397000" y="5227885"/>
            <a:ext cx="2147947" cy="646331"/>
          </a:xfrm>
          <a:prstGeom prst="rect">
            <a:avLst/>
          </a:prstGeom>
          <a:noFill/>
        </p:spPr>
        <p:txBody>
          <a:bodyPr wrap="square" rtlCol="0">
            <a:spAutoFit/>
          </a:bodyPr>
          <a:lstStyle/>
          <a:p>
            <a:pPr algn="ctr"/>
            <a:r>
              <a:rPr lang="en-GB" dirty="0"/>
              <a:t>One which is simply showing off!</a:t>
            </a:r>
          </a:p>
        </p:txBody>
      </p:sp>
      <p:sp>
        <p:nvSpPr>
          <p:cNvPr id="11" name="TextBox 10">
            <a:extLst>
              <a:ext uri="{FF2B5EF4-FFF2-40B4-BE49-F238E27FC236}">
                <a16:creationId xmlns:a16="http://schemas.microsoft.com/office/drawing/2014/main" id="{D99E60C9-FC63-4190-97A0-AFA0282EC9D2}"/>
              </a:ext>
            </a:extLst>
          </p:cNvPr>
          <p:cNvSpPr txBox="1"/>
          <p:nvPr/>
        </p:nvSpPr>
        <p:spPr>
          <a:xfrm>
            <a:off x="296608" y="3632894"/>
            <a:ext cx="2027582" cy="646331"/>
          </a:xfrm>
          <a:prstGeom prst="rect">
            <a:avLst/>
          </a:prstGeom>
          <a:noFill/>
        </p:spPr>
        <p:txBody>
          <a:bodyPr wrap="square" rtlCol="0">
            <a:spAutoFit/>
          </a:bodyPr>
          <a:lstStyle/>
          <a:p>
            <a:pPr algn="ctr"/>
            <a:r>
              <a:rPr lang="en-GB" dirty="0"/>
              <a:t>One which ‘shows’:</a:t>
            </a:r>
          </a:p>
        </p:txBody>
      </p:sp>
      <p:sp>
        <p:nvSpPr>
          <p:cNvPr id="5" name="Rectangle: Rounded Corners 4">
            <a:extLst>
              <a:ext uri="{FF2B5EF4-FFF2-40B4-BE49-F238E27FC236}">
                <a16:creationId xmlns:a16="http://schemas.microsoft.com/office/drawing/2014/main" id="{9B256911-77CF-484D-8BA1-5A040D8E08DA}"/>
              </a:ext>
            </a:extLst>
          </p:cNvPr>
          <p:cNvSpPr/>
          <p:nvPr/>
        </p:nvSpPr>
        <p:spPr>
          <a:xfrm>
            <a:off x="2766204" y="3534303"/>
            <a:ext cx="5980796" cy="843512"/>
          </a:xfrm>
          <a:prstGeom prst="roundRect">
            <a:avLst/>
          </a:prstGeom>
          <a:solidFill>
            <a:srgbClr val="412878"/>
          </a:solidFill>
          <a:ln>
            <a:solidFill>
              <a:srgbClr val="4128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eaLnBrk="0" fontAlgn="base" hangingPunct="0">
              <a:spcBef>
                <a:spcPct val="0"/>
              </a:spcBef>
              <a:spcAft>
                <a:spcPct val="0"/>
              </a:spcAft>
            </a:pPr>
            <a:r>
              <a:rPr lang="en-GB" dirty="0">
                <a:solidFill>
                  <a:schemeClr val="bg1"/>
                </a:solidFill>
                <a:cs typeface="Arial" panose="020B0604020202020204" pitchFamily="34" charset="0"/>
              </a:rPr>
              <a:t>Beads of sweat began to form on my forehead despite the icy chill, and my eyes scanned faster in their search.</a:t>
            </a:r>
            <a:endParaRPr lang="en-US" altLang="en-US" dirty="0">
              <a:solidFill>
                <a:schemeClr val="bg1"/>
              </a:solidFill>
              <a:cs typeface="Arial" panose="020B0604020202020204" pitchFamily="34" charset="0"/>
            </a:endParaRPr>
          </a:p>
        </p:txBody>
      </p:sp>
      <p:sp>
        <p:nvSpPr>
          <p:cNvPr id="12" name="Rectangle: Rounded Corners 11">
            <a:extLst>
              <a:ext uri="{FF2B5EF4-FFF2-40B4-BE49-F238E27FC236}">
                <a16:creationId xmlns:a16="http://schemas.microsoft.com/office/drawing/2014/main" id="{1F1F3C29-07E6-48DB-9711-40733C824C90}"/>
              </a:ext>
            </a:extLst>
          </p:cNvPr>
          <p:cNvSpPr/>
          <p:nvPr/>
        </p:nvSpPr>
        <p:spPr>
          <a:xfrm>
            <a:off x="2766204" y="1955922"/>
            <a:ext cx="5980796" cy="544945"/>
          </a:xfrm>
          <a:prstGeom prst="roundRect">
            <a:avLst/>
          </a:prstGeom>
          <a:solidFill>
            <a:srgbClr val="412878"/>
          </a:solidFill>
          <a:ln>
            <a:solidFill>
              <a:srgbClr val="4128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eaLnBrk="0" fontAlgn="base" hangingPunct="0">
              <a:spcBef>
                <a:spcPct val="0"/>
              </a:spcBef>
              <a:spcAft>
                <a:spcPct val="0"/>
              </a:spcAft>
            </a:pPr>
            <a:r>
              <a:rPr lang="en-GB">
                <a:solidFill>
                  <a:schemeClr val="bg1"/>
                </a:solidFill>
                <a:ea typeface="Times New Roman" panose="02020603050405020304" pitchFamily="18" charset="0"/>
                <a:cs typeface="Arial" panose="020B0604020202020204" pitchFamily="34" charset="0"/>
              </a:rPr>
              <a:t>I felt panic flood my body and I broke out in a sweat.</a:t>
            </a:r>
            <a:endParaRPr lang="en-US" altLang="en-US" dirty="0">
              <a:solidFill>
                <a:schemeClr val="tx1"/>
              </a:solidFill>
              <a:latin typeface="Arial" panose="020B0604020202020204" pitchFamily="34" charset="0"/>
            </a:endParaRPr>
          </a:p>
        </p:txBody>
      </p:sp>
      <p:sp>
        <p:nvSpPr>
          <p:cNvPr id="13" name="Rectangle: Rounded Corners 12">
            <a:extLst>
              <a:ext uri="{FF2B5EF4-FFF2-40B4-BE49-F238E27FC236}">
                <a16:creationId xmlns:a16="http://schemas.microsoft.com/office/drawing/2014/main" id="{54800907-5E0F-4BC8-80B9-DC8240E02FEC}"/>
              </a:ext>
            </a:extLst>
          </p:cNvPr>
          <p:cNvSpPr/>
          <p:nvPr/>
        </p:nvSpPr>
        <p:spPr>
          <a:xfrm>
            <a:off x="2766204" y="4981122"/>
            <a:ext cx="5980796" cy="1133414"/>
          </a:xfrm>
          <a:prstGeom prst="roundRect">
            <a:avLst/>
          </a:prstGeom>
          <a:solidFill>
            <a:srgbClr val="412878"/>
          </a:solidFill>
          <a:ln>
            <a:solidFill>
              <a:srgbClr val="4128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eaLnBrk="0" fontAlgn="base" hangingPunct="0">
              <a:spcBef>
                <a:spcPct val="0"/>
              </a:spcBef>
              <a:spcAft>
                <a:spcPct val="0"/>
              </a:spcAft>
            </a:pPr>
            <a:endParaRPr lang="en-GB" dirty="0">
              <a:solidFill>
                <a:schemeClr val="bg1"/>
              </a:solidFill>
              <a:cs typeface="Arial" panose="020B0604020202020204" pitchFamily="34" charset="0"/>
            </a:endParaRPr>
          </a:p>
          <a:p>
            <a:pPr algn="ctr" defTabSz="914400" eaLnBrk="0" fontAlgn="base" hangingPunct="0">
              <a:spcBef>
                <a:spcPct val="0"/>
              </a:spcBef>
              <a:spcAft>
                <a:spcPct val="0"/>
              </a:spcAft>
            </a:pPr>
            <a:r>
              <a:rPr lang="en-GB" dirty="0">
                <a:solidFill>
                  <a:schemeClr val="bg1"/>
                </a:solidFill>
                <a:cs typeface="Arial" panose="020B0604020202020204" pitchFamily="34" charset="0"/>
              </a:rPr>
              <a:t>Spheroids of perspiration began to position on my pate despite the gelid nippiness, and my peepers reconnoitred in blistering haste in their foraging.</a:t>
            </a:r>
          </a:p>
          <a:p>
            <a:pPr algn="ctr" defTabSz="914400" eaLnBrk="0" fontAlgn="base" hangingPunct="0">
              <a:spcBef>
                <a:spcPct val="0"/>
              </a:spcBef>
              <a:spcAft>
                <a:spcPct val="0"/>
              </a:spcAft>
            </a:pPr>
            <a:endParaRPr lang="en-GB" dirty="0">
              <a:solidFill>
                <a:schemeClr val="bg1"/>
              </a:solidFill>
              <a:cs typeface="Arial" panose="020B0604020202020204" pitchFamily="34" charset="0"/>
            </a:endParaRPr>
          </a:p>
        </p:txBody>
      </p:sp>
    </p:spTree>
    <p:extLst>
      <p:ext uri="{BB962C8B-B14F-4D97-AF65-F5344CB8AC3E}">
        <p14:creationId xmlns:p14="http://schemas.microsoft.com/office/powerpoint/2010/main" val="28038440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A445D-5D14-4900-8CE7-A52ED6BFCE9D}"/>
              </a:ext>
            </a:extLst>
          </p:cNvPr>
          <p:cNvSpPr>
            <a:spLocks noGrp="1"/>
          </p:cNvSpPr>
          <p:nvPr>
            <p:ph type="title"/>
          </p:nvPr>
        </p:nvSpPr>
        <p:spPr/>
        <p:txBody>
          <a:bodyPr/>
          <a:lstStyle/>
          <a:p>
            <a:r>
              <a:rPr lang="en-GB" dirty="0"/>
              <a:t>‘Show’ don’t ‘tell’</a:t>
            </a:r>
          </a:p>
        </p:txBody>
      </p:sp>
      <p:sp>
        <p:nvSpPr>
          <p:cNvPr id="3" name="Footer Placeholder 2">
            <a:extLst>
              <a:ext uri="{FF2B5EF4-FFF2-40B4-BE49-F238E27FC236}">
                <a16:creationId xmlns:a16="http://schemas.microsoft.com/office/drawing/2014/main" id="{C719008E-39F8-470B-AC24-34573541F730}"/>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95A725E2-A6B7-4DF3-BAFB-FE13EB90D08B}"/>
              </a:ext>
            </a:extLst>
          </p:cNvPr>
          <p:cNvSpPr>
            <a:spLocks noGrp="1"/>
          </p:cNvSpPr>
          <p:nvPr>
            <p:ph type="sldNum" sz="quarter" idx="4"/>
          </p:nvPr>
        </p:nvSpPr>
        <p:spPr>
          <a:xfrm>
            <a:off x="444464" y="6476351"/>
            <a:ext cx="698205" cy="365125"/>
          </a:xfrm>
        </p:spPr>
        <p:txBody>
          <a:bodyPr/>
          <a:lstStyle/>
          <a:p>
            <a:fld id="{9D4704D4-DAEA-4D4A-A9DC-4373E3AC7101}" type="slidenum">
              <a:rPr lang="en-GB" smtClean="0"/>
              <a:pPr/>
              <a:t>33</a:t>
            </a:fld>
            <a:endParaRPr lang="en-GB" dirty="0"/>
          </a:p>
        </p:txBody>
      </p:sp>
      <p:sp>
        <p:nvSpPr>
          <p:cNvPr id="13" name="Content Placeholder 12">
            <a:extLst>
              <a:ext uri="{FF2B5EF4-FFF2-40B4-BE49-F238E27FC236}">
                <a16:creationId xmlns:a16="http://schemas.microsoft.com/office/drawing/2014/main" id="{B5025342-A17D-43E9-847F-E185EF46A67F}"/>
              </a:ext>
            </a:extLst>
          </p:cNvPr>
          <p:cNvSpPr>
            <a:spLocks noGrp="1"/>
          </p:cNvSpPr>
          <p:nvPr>
            <p:ph idx="1"/>
          </p:nvPr>
        </p:nvSpPr>
        <p:spPr>
          <a:xfrm>
            <a:off x="540000" y="1731713"/>
            <a:ext cx="8045200" cy="3893232"/>
          </a:xfrm>
        </p:spPr>
        <p:txBody>
          <a:bodyPr/>
          <a:lstStyle/>
          <a:p>
            <a:r>
              <a:rPr lang="en-GB" dirty="0"/>
              <a:t>There is evidently a desirable middle ground to aim for. </a:t>
            </a:r>
          </a:p>
          <a:p>
            <a:endParaRPr lang="en-GB" dirty="0"/>
          </a:p>
          <a:p>
            <a:r>
              <a:rPr lang="en-GB" dirty="0"/>
              <a:t>Encourage students to choose the right word and use it judiciously, rather than lots of words or bigger words that may sound impressive</a:t>
            </a:r>
            <a:r>
              <a:rPr lang="en-GB" dirty="0">
                <a:solidFill>
                  <a:srgbClr val="FF0000"/>
                </a:solidFill>
              </a:rPr>
              <a:t>.</a:t>
            </a:r>
          </a:p>
          <a:p>
            <a:endParaRPr lang="en-GB" dirty="0">
              <a:solidFill>
                <a:srgbClr val="FF0000"/>
              </a:solidFill>
            </a:endParaRPr>
          </a:p>
          <a:p>
            <a:r>
              <a:rPr lang="en-GB" dirty="0"/>
              <a:t>You could have a go using a different example: </a:t>
            </a:r>
          </a:p>
          <a:p>
            <a:pPr marL="0" indent="0">
              <a:buNone/>
            </a:pPr>
            <a:endParaRPr lang="en-GB" dirty="0"/>
          </a:p>
          <a:p>
            <a:pPr marL="0" indent="0" algn="ctr">
              <a:buNone/>
            </a:pPr>
            <a:r>
              <a:rPr lang="en-GB" dirty="0"/>
              <a:t>‘</a:t>
            </a:r>
            <a:r>
              <a:rPr lang="en-US" dirty="0"/>
              <a:t>I felt joy drain away from my body.’</a:t>
            </a:r>
            <a:endParaRPr lang="en-GB" dirty="0"/>
          </a:p>
          <a:p>
            <a:endParaRPr lang="en-GB" dirty="0"/>
          </a:p>
          <a:p>
            <a:r>
              <a:rPr lang="en-GB" dirty="0"/>
              <a:t>How might you transform the following sentence from one that ‘tells’ to one that ‘shows’? </a:t>
            </a:r>
          </a:p>
        </p:txBody>
      </p:sp>
    </p:spTree>
    <p:extLst>
      <p:ext uri="{BB962C8B-B14F-4D97-AF65-F5344CB8AC3E}">
        <p14:creationId xmlns:p14="http://schemas.microsoft.com/office/powerpoint/2010/main" val="23445903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01619-A4AB-46E6-8C46-E3F5A1DB0BD0}"/>
              </a:ext>
            </a:extLst>
          </p:cNvPr>
          <p:cNvSpPr>
            <a:spLocks noGrp="1"/>
          </p:cNvSpPr>
          <p:nvPr>
            <p:ph type="title"/>
          </p:nvPr>
        </p:nvSpPr>
        <p:spPr>
          <a:xfrm>
            <a:off x="540000" y="442390"/>
            <a:ext cx="8045200" cy="431181"/>
          </a:xfrm>
        </p:spPr>
        <p:txBody>
          <a:bodyPr/>
          <a:lstStyle/>
          <a:p>
            <a:r>
              <a:rPr lang="en-GB" dirty="0"/>
              <a:t>Write in detail</a:t>
            </a:r>
          </a:p>
        </p:txBody>
      </p:sp>
      <p:sp>
        <p:nvSpPr>
          <p:cNvPr id="3" name="Footer Placeholder 2">
            <a:extLst>
              <a:ext uri="{FF2B5EF4-FFF2-40B4-BE49-F238E27FC236}">
                <a16:creationId xmlns:a16="http://schemas.microsoft.com/office/drawing/2014/main" id="{D4E9E1F9-7F6E-4191-A055-DBC7756EE18F}"/>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B20E13F1-0F90-4267-8388-C1526B807B71}"/>
              </a:ext>
            </a:extLst>
          </p:cNvPr>
          <p:cNvSpPr>
            <a:spLocks noGrp="1"/>
          </p:cNvSpPr>
          <p:nvPr>
            <p:ph type="sldNum" sz="quarter" idx="4"/>
          </p:nvPr>
        </p:nvSpPr>
        <p:spPr/>
        <p:txBody>
          <a:bodyPr/>
          <a:lstStyle/>
          <a:p>
            <a:fld id="{9D4704D4-DAEA-4D4A-A9DC-4373E3AC7101}" type="slidenum">
              <a:rPr lang="en-GB" smtClean="0"/>
              <a:pPr/>
              <a:t>34</a:t>
            </a:fld>
            <a:endParaRPr lang="en-GB" dirty="0"/>
          </a:p>
        </p:txBody>
      </p:sp>
      <p:sp>
        <p:nvSpPr>
          <p:cNvPr id="5" name="Content Placeholder 4">
            <a:extLst>
              <a:ext uri="{FF2B5EF4-FFF2-40B4-BE49-F238E27FC236}">
                <a16:creationId xmlns:a16="http://schemas.microsoft.com/office/drawing/2014/main" id="{F452D00E-912F-4032-BD76-060795570A44}"/>
              </a:ext>
            </a:extLst>
          </p:cNvPr>
          <p:cNvSpPr>
            <a:spLocks noGrp="1"/>
          </p:cNvSpPr>
          <p:nvPr>
            <p:ph idx="1"/>
          </p:nvPr>
        </p:nvSpPr>
        <p:spPr/>
        <p:txBody>
          <a:bodyPr/>
          <a:lstStyle/>
          <a:p>
            <a:pPr marL="0" indent="0">
              <a:buNone/>
            </a:pPr>
            <a:r>
              <a:rPr lang="en-GB" dirty="0"/>
              <a:t>In addition to exploring synonyms, words such as ‘usually’, ‘always’, ‘unusually’, ‘never’, ‘just’,  ‘even’, ‘actually’ and ‘normally’ can help to add nuance, subtlety and sophistication to writing.</a:t>
            </a:r>
          </a:p>
          <a:p>
            <a:pPr marL="0" indent="0">
              <a:buNone/>
            </a:pPr>
            <a:endParaRPr lang="en-GB" dirty="0"/>
          </a:p>
          <a:p>
            <a:pPr marL="0" indent="0">
              <a:buNone/>
            </a:pPr>
            <a:r>
              <a:rPr lang="en-GB" dirty="0"/>
              <a:t>Let’s look at an example continuing with the theme of ‘panic’.</a:t>
            </a:r>
            <a:endParaRPr lang="en-GB" dirty="0">
              <a:highlight>
                <a:srgbClr val="FFFF00"/>
              </a:highlight>
            </a:endParaRPr>
          </a:p>
        </p:txBody>
      </p:sp>
    </p:spTree>
    <p:extLst>
      <p:ext uri="{BB962C8B-B14F-4D97-AF65-F5344CB8AC3E}">
        <p14:creationId xmlns:p14="http://schemas.microsoft.com/office/powerpoint/2010/main" val="33556826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4E9E1F9-7F6E-4191-A055-DBC7756EE18F}"/>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B20E13F1-0F90-4267-8388-C1526B807B71}"/>
              </a:ext>
            </a:extLst>
          </p:cNvPr>
          <p:cNvSpPr>
            <a:spLocks noGrp="1"/>
          </p:cNvSpPr>
          <p:nvPr>
            <p:ph type="sldNum" sz="quarter" idx="4"/>
          </p:nvPr>
        </p:nvSpPr>
        <p:spPr/>
        <p:txBody>
          <a:bodyPr/>
          <a:lstStyle/>
          <a:p>
            <a:fld id="{9D4704D4-DAEA-4D4A-A9DC-4373E3AC7101}" type="slidenum">
              <a:rPr lang="en-GB" smtClean="0"/>
              <a:pPr/>
              <a:t>35</a:t>
            </a:fld>
            <a:endParaRPr lang="en-GB" dirty="0"/>
          </a:p>
        </p:txBody>
      </p:sp>
      <p:sp>
        <p:nvSpPr>
          <p:cNvPr id="5" name="Content Placeholder 4">
            <a:extLst>
              <a:ext uri="{FF2B5EF4-FFF2-40B4-BE49-F238E27FC236}">
                <a16:creationId xmlns:a16="http://schemas.microsoft.com/office/drawing/2014/main" id="{F452D00E-912F-4032-BD76-060795570A44}"/>
              </a:ext>
            </a:extLst>
          </p:cNvPr>
          <p:cNvSpPr>
            <a:spLocks noGrp="1"/>
          </p:cNvSpPr>
          <p:nvPr>
            <p:ph idx="1"/>
          </p:nvPr>
        </p:nvSpPr>
        <p:spPr/>
        <p:txBody>
          <a:bodyPr/>
          <a:lstStyle/>
          <a:p>
            <a:pPr marL="0" indent="0">
              <a:buNone/>
            </a:pPr>
            <a:r>
              <a:rPr lang="en-GB" dirty="0"/>
              <a:t>The below describes the feeling of being in a state of panic. What feedback would you give on this piece of writing?</a:t>
            </a:r>
          </a:p>
          <a:p>
            <a:pPr marL="0" indent="0">
              <a:buNone/>
            </a:pPr>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
        <p:nvSpPr>
          <p:cNvPr id="13" name="Title 1">
            <a:extLst>
              <a:ext uri="{FF2B5EF4-FFF2-40B4-BE49-F238E27FC236}">
                <a16:creationId xmlns:a16="http://schemas.microsoft.com/office/drawing/2014/main" id="{A097EA29-0FF5-4888-B26F-830FE6479342}"/>
              </a:ext>
            </a:extLst>
          </p:cNvPr>
          <p:cNvSpPr>
            <a:spLocks noGrp="1"/>
          </p:cNvSpPr>
          <p:nvPr>
            <p:ph type="title"/>
          </p:nvPr>
        </p:nvSpPr>
        <p:spPr>
          <a:xfrm>
            <a:off x="540000" y="442390"/>
            <a:ext cx="8045200" cy="431181"/>
          </a:xfrm>
        </p:spPr>
        <p:txBody>
          <a:bodyPr/>
          <a:lstStyle/>
          <a:p>
            <a:r>
              <a:rPr lang="en-GB" dirty="0"/>
              <a:t>An example</a:t>
            </a:r>
          </a:p>
        </p:txBody>
      </p:sp>
      <p:sp>
        <p:nvSpPr>
          <p:cNvPr id="2" name="Rectangle: Rounded Corners 1">
            <a:extLst>
              <a:ext uri="{FF2B5EF4-FFF2-40B4-BE49-F238E27FC236}">
                <a16:creationId xmlns:a16="http://schemas.microsoft.com/office/drawing/2014/main" id="{300DD771-85D2-4074-9C9E-C8096D3C3C88}"/>
              </a:ext>
            </a:extLst>
          </p:cNvPr>
          <p:cNvSpPr/>
          <p:nvPr/>
        </p:nvSpPr>
        <p:spPr>
          <a:xfrm>
            <a:off x="444464" y="2687782"/>
            <a:ext cx="8045200" cy="3084946"/>
          </a:xfrm>
          <a:prstGeom prst="roundRect">
            <a:avLst/>
          </a:prstGeom>
          <a:solidFill>
            <a:srgbClr val="412878"/>
          </a:solidFill>
          <a:ln>
            <a:solidFill>
              <a:srgbClr val="412878"/>
            </a:solidFill>
          </a:ln>
        </p:spPr>
        <p:style>
          <a:lnRef idx="1">
            <a:schemeClr val="accent1"/>
          </a:lnRef>
          <a:fillRef idx="3">
            <a:schemeClr val="accent1"/>
          </a:fillRef>
          <a:effectRef idx="2">
            <a:schemeClr val="accent1"/>
          </a:effectRef>
          <a:fontRef idx="minor">
            <a:schemeClr val="lt1"/>
          </a:fontRef>
        </p:style>
        <p:txBody>
          <a:bodyPr rtlCol="0" anchor="ctr"/>
          <a:lstStyle/>
          <a:p>
            <a:pPr>
              <a:spcBef>
                <a:spcPts val="1000"/>
              </a:spcBef>
              <a:spcAft>
                <a:spcPts val="0"/>
              </a:spcAft>
            </a:pPr>
            <a:r>
              <a:rPr lang="en-GB" dirty="0">
                <a:solidFill>
                  <a:schemeClr val="bg1"/>
                </a:solidFill>
                <a:ea typeface="Times New Roman" panose="02020603050405020304" pitchFamily="18" charset="0"/>
                <a:cs typeface="Arial" panose="020B0604020202020204" pitchFamily="34" charset="0"/>
              </a:rPr>
              <a:t>I try to appear as if I am the same as everyone else. I do a good job of it. I never shake uncontrollably like I do now, not in public, not when they stop to stare, but today I can’t stop.</a:t>
            </a:r>
            <a:endParaRPr lang="en-GB" dirty="0">
              <a:solidFill>
                <a:schemeClr val="bg1"/>
              </a:solidFill>
              <a:latin typeface="Arial" panose="020B0604020202020204" pitchFamily="34" charset="0"/>
              <a:ea typeface="Times New Roman" panose="02020603050405020304" pitchFamily="18" charset="0"/>
              <a:cs typeface="Times New Roman" panose="02020603050405020304" pitchFamily="18" charset="0"/>
            </a:endParaRPr>
          </a:p>
          <a:p>
            <a:pPr>
              <a:spcBef>
                <a:spcPts val="1000"/>
              </a:spcBef>
              <a:spcAft>
                <a:spcPts val="0"/>
              </a:spcAft>
            </a:pPr>
            <a:r>
              <a:rPr lang="en-GB" dirty="0">
                <a:solidFill>
                  <a:schemeClr val="bg1"/>
                </a:solidFill>
                <a:ea typeface="Times New Roman" panose="02020603050405020304" pitchFamily="18" charset="0"/>
                <a:cs typeface="Arial" panose="020B0604020202020204" pitchFamily="34" charset="0"/>
              </a:rPr>
              <a:t>One person looking at me makes me feel on edge when I know they are not really looking at me at all, when it is just a small child, on their own. But they stare.</a:t>
            </a:r>
            <a:endParaRPr lang="en-GB" dirty="0">
              <a:solidFill>
                <a:schemeClr val="bg1"/>
              </a:solidFill>
              <a:latin typeface="Arial" panose="020B0604020202020204" pitchFamily="34" charset="0"/>
              <a:ea typeface="Times New Roman" panose="02020603050405020304" pitchFamily="18" charset="0"/>
              <a:cs typeface="Times New Roman" panose="02020603050405020304" pitchFamily="18" charset="0"/>
            </a:endParaRPr>
          </a:p>
          <a:p>
            <a:pPr>
              <a:spcBef>
                <a:spcPts val="1000"/>
              </a:spcBef>
              <a:spcAft>
                <a:spcPts val="0"/>
              </a:spcAft>
            </a:pPr>
            <a:r>
              <a:rPr lang="en-GB" dirty="0">
                <a:solidFill>
                  <a:schemeClr val="bg1"/>
                </a:solidFill>
                <a:ea typeface="Times New Roman" panose="02020603050405020304" pitchFamily="18" charset="0"/>
                <a:cs typeface="Arial" panose="020B0604020202020204" pitchFamily="34" charset="0"/>
              </a:rPr>
              <a:t>Beads of sweat begin to form on my forehead despite the icy chill, and my eyes scan faster in their search…</a:t>
            </a:r>
            <a:endParaRPr lang="en-GB" dirty="0">
              <a:solidFill>
                <a:schemeClr val="bg1"/>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030406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4E9E1F9-7F6E-4191-A055-DBC7756EE18F}"/>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B20E13F1-0F90-4267-8388-C1526B807B71}"/>
              </a:ext>
            </a:extLst>
          </p:cNvPr>
          <p:cNvSpPr>
            <a:spLocks noGrp="1"/>
          </p:cNvSpPr>
          <p:nvPr>
            <p:ph type="sldNum" sz="quarter" idx="4"/>
          </p:nvPr>
        </p:nvSpPr>
        <p:spPr/>
        <p:txBody>
          <a:bodyPr/>
          <a:lstStyle/>
          <a:p>
            <a:fld id="{9D4704D4-DAEA-4D4A-A9DC-4373E3AC7101}" type="slidenum">
              <a:rPr lang="en-GB" smtClean="0"/>
              <a:pPr/>
              <a:t>36</a:t>
            </a:fld>
            <a:endParaRPr lang="en-GB" dirty="0"/>
          </a:p>
        </p:txBody>
      </p:sp>
      <p:sp>
        <p:nvSpPr>
          <p:cNvPr id="5" name="Content Placeholder 4">
            <a:extLst>
              <a:ext uri="{FF2B5EF4-FFF2-40B4-BE49-F238E27FC236}">
                <a16:creationId xmlns:a16="http://schemas.microsoft.com/office/drawing/2014/main" id="{F452D00E-912F-4032-BD76-060795570A44}"/>
              </a:ext>
            </a:extLst>
          </p:cNvPr>
          <p:cNvSpPr>
            <a:spLocks noGrp="1"/>
          </p:cNvSpPr>
          <p:nvPr>
            <p:ph idx="1"/>
          </p:nvPr>
        </p:nvSpPr>
        <p:spPr/>
        <p:txBody>
          <a:bodyPr/>
          <a:lstStyle/>
          <a:p>
            <a:pPr marL="0" indent="0">
              <a:buNone/>
            </a:pPr>
            <a:r>
              <a:rPr lang="en-GB" dirty="0"/>
              <a:t>The same piece of writing with added nuance:</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
        <p:nvSpPr>
          <p:cNvPr id="13" name="Title 1">
            <a:extLst>
              <a:ext uri="{FF2B5EF4-FFF2-40B4-BE49-F238E27FC236}">
                <a16:creationId xmlns:a16="http://schemas.microsoft.com/office/drawing/2014/main" id="{5E5022F4-6020-46CD-8B57-F286D6A2E77C}"/>
              </a:ext>
            </a:extLst>
          </p:cNvPr>
          <p:cNvSpPr>
            <a:spLocks noGrp="1"/>
          </p:cNvSpPr>
          <p:nvPr>
            <p:ph type="title"/>
          </p:nvPr>
        </p:nvSpPr>
        <p:spPr>
          <a:xfrm>
            <a:off x="540000" y="444061"/>
            <a:ext cx="8045200" cy="431181"/>
          </a:xfrm>
        </p:spPr>
        <p:txBody>
          <a:bodyPr/>
          <a:lstStyle/>
          <a:p>
            <a:r>
              <a:rPr lang="en-GB" dirty="0"/>
              <a:t>An example</a:t>
            </a:r>
          </a:p>
        </p:txBody>
      </p:sp>
      <p:sp>
        <p:nvSpPr>
          <p:cNvPr id="2" name="Rectangle: Rounded Corners 1">
            <a:extLst>
              <a:ext uri="{FF2B5EF4-FFF2-40B4-BE49-F238E27FC236}">
                <a16:creationId xmlns:a16="http://schemas.microsoft.com/office/drawing/2014/main" id="{C76DE19E-2EE0-48AD-86DF-E0C392270CC1}"/>
              </a:ext>
            </a:extLst>
          </p:cNvPr>
          <p:cNvSpPr/>
          <p:nvPr/>
        </p:nvSpPr>
        <p:spPr>
          <a:xfrm>
            <a:off x="540000" y="2336800"/>
            <a:ext cx="8045200" cy="2955637"/>
          </a:xfrm>
          <a:prstGeom prst="roundRect">
            <a:avLst/>
          </a:prstGeom>
          <a:solidFill>
            <a:srgbClr val="412878"/>
          </a:solidFill>
          <a:ln>
            <a:solidFill>
              <a:srgbClr val="4128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nSpc>
                <a:spcPct val="90000"/>
              </a:lnSpc>
              <a:spcBef>
                <a:spcPts val="1000"/>
              </a:spcBef>
              <a:spcAft>
                <a:spcPts val="0"/>
              </a:spcAft>
            </a:pPr>
            <a:r>
              <a:rPr lang="en-GB">
                <a:solidFill>
                  <a:schemeClr val="bg1"/>
                </a:solidFill>
                <a:ea typeface="Times New Roman" panose="02020603050405020304" pitchFamily="18" charset="0"/>
                <a:cs typeface="Arial" panose="020B0604020202020204" pitchFamily="34" charset="0"/>
              </a:rPr>
              <a:t>I </a:t>
            </a:r>
            <a:r>
              <a:rPr lang="en-GB" b="1">
                <a:solidFill>
                  <a:schemeClr val="bg1"/>
                </a:solidFill>
                <a:ea typeface="Times New Roman" panose="02020603050405020304" pitchFamily="18" charset="0"/>
                <a:cs typeface="Arial" panose="020B0604020202020204" pitchFamily="34" charset="0"/>
              </a:rPr>
              <a:t>always </a:t>
            </a:r>
            <a:r>
              <a:rPr lang="en-GB">
                <a:solidFill>
                  <a:schemeClr val="bg1"/>
                </a:solidFill>
                <a:ea typeface="Times New Roman" panose="02020603050405020304" pitchFamily="18" charset="0"/>
                <a:cs typeface="Arial" panose="020B0604020202020204" pitchFamily="34" charset="0"/>
              </a:rPr>
              <a:t>try to appear as if I am the same as everyone else. </a:t>
            </a:r>
            <a:r>
              <a:rPr lang="en-GB" b="1">
                <a:solidFill>
                  <a:schemeClr val="bg1"/>
                </a:solidFill>
                <a:ea typeface="Times New Roman" panose="02020603050405020304" pitchFamily="18" charset="0"/>
                <a:cs typeface="Arial" panose="020B0604020202020204" pitchFamily="34" charset="0"/>
              </a:rPr>
              <a:t>Usually</a:t>
            </a:r>
            <a:r>
              <a:rPr lang="en-GB">
                <a:solidFill>
                  <a:schemeClr val="bg1"/>
                </a:solidFill>
                <a:ea typeface="Times New Roman" panose="02020603050405020304" pitchFamily="18" charset="0"/>
                <a:cs typeface="Arial" panose="020B0604020202020204" pitchFamily="34" charset="0"/>
              </a:rPr>
              <a:t>, I do a good job of it. </a:t>
            </a:r>
            <a:r>
              <a:rPr lang="en-GB" b="1">
                <a:solidFill>
                  <a:schemeClr val="bg1"/>
                </a:solidFill>
                <a:ea typeface="Times New Roman" panose="02020603050405020304" pitchFamily="18" charset="0"/>
                <a:cs typeface="Arial" panose="020B0604020202020204" pitchFamily="34" charset="0"/>
              </a:rPr>
              <a:t>Normally,</a:t>
            </a:r>
            <a:r>
              <a:rPr lang="en-GB">
                <a:solidFill>
                  <a:schemeClr val="bg1"/>
                </a:solidFill>
                <a:ea typeface="Times New Roman" panose="02020603050405020304" pitchFamily="18" charset="0"/>
                <a:cs typeface="Arial" panose="020B0604020202020204" pitchFamily="34" charset="0"/>
              </a:rPr>
              <a:t> I would never shake uncontrollably like I do now, not in public, not when they </a:t>
            </a:r>
            <a:r>
              <a:rPr lang="en-GB" b="1">
                <a:solidFill>
                  <a:schemeClr val="bg1"/>
                </a:solidFill>
                <a:ea typeface="Times New Roman" panose="02020603050405020304" pitchFamily="18" charset="0"/>
                <a:cs typeface="Arial" panose="020B0604020202020204" pitchFamily="34" charset="0"/>
              </a:rPr>
              <a:t>actually</a:t>
            </a:r>
            <a:r>
              <a:rPr lang="en-GB">
                <a:solidFill>
                  <a:schemeClr val="bg1"/>
                </a:solidFill>
                <a:ea typeface="Times New Roman" panose="02020603050405020304" pitchFamily="18" charset="0"/>
                <a:cs typeface="Arial" panose="020B0604020202020204" pitchFamily="34" charset="0"/>
              </a:rPr>
              <a:t> stop to stare, but today, </a:t>
            </a:r>
            <a:r>
              <a:rPr lang="en-GB" b="1">
                <a:solidFill>
                  <a:schemeClr val="bg1"/>
                </a:solidFill>
                <a:ea typeface="Times New Roman" panose="02020603050405020304" pitchFamily="18" charset="0"/>
                <a:cs typeface="Arial" panose="020B0604020202020204" pitchFamily="34" charset="0"/>
              </a:rPr>
              <a:t>unusually</a:t>
            </a:r>
            <a:r>
              <a:rPr lang="en-GB">
                <a:solidFill>
                  <a:schemeClr val="bg1"/>
                </a:solidFill>
                <a:ea typeface="Times New Roman" panose="02020603050405020304" pitchFamily="18" charset="0"/>
                <a:cs typeface="Arial" panose="020B0604020202020204" pitchFamily="34" charset="0"/>
              </a:rPr>
              <a:t>, I can’t stop.</a:t>
            </a:r>
            <a:endParaRPr lang="en-GB">
              <a:solidFill>
                <a:schemeClr val="bg1"/>
              </a:solidFill>
              <a:ea typeface="Times New Roman" panose="02020603050405020304" pitchFamily="18" charset="0"/>
              <a:cs typeface="Times New Roman" panose="02020603050405020304" pitchFamily="18" charset="0"/>
            </a:endParaRPr>
          </a:p>
          <a:p>
            <a:pPr>
              <a:lnSpc>
                <a:spcPct val="90000"/>
              </a:lnSpc>
              <a:spcBef>
                <a:spcPts val="1000"/>
              </a:spcBef>
              <a:spcAft>
                <a:spcPts val="0"/>
              </a:spcAft>
            </a:pPr>
            <a:r>
              <a:rPr lang="en-GB" b="1">
                <a:solidFill>
                  <a:schemeClr val="bg1"/>
                </a:solidFill>
                <a:ea typeface="Times New Roman" panose="02020603050405020304" pitchFamily="18" charset="0"/>
                <a:cs typeface="Arial" panose="020B0604020202020204" pitchFamily="34" charset="0"/>
              </a:rPr>
              <a:t>Just</a:t>
            </a:r>
            <a:r>
              <a:rPr lang="en-GB">
                <a:solidFill>
                  <a:schemeClr val="bg1"/>
                </a:solidFill>
                <a:ea typeface="Times New Roman" panose="02020603050405020304" pitchFamily="18" charset="0"/>
                <a:cs typeface="Arial" panose="020B0604020202020204" pitchFamily="34" charset="0"/>
              </a:rPr>
              <a:t> one person looking at me makes me feel on edge, </a:t>
            </a:r>
            <a:r>
              <a:rPr lang="en-GB" b="1">
                <a:solidFill>
                  <a:schemeClr val="bg1"/>
                </a:solidFill>
                <a:ea typeface="Times New Roman" panose="02020603050405020304" pitchFamily="18" charset="0"/>
                <a:cs typeface="Arial" panose="020B0604020202020204" pitchFamily="34" charset="0"/>
              </a:rPr>
              <a:t>even </a:t>
            </a:r>
            <a:r>
              <a:rPr lang="en-GB">
                <a:solidFill>
                  <a:schemeClr val="bg1"/>
                </a:solidFill>
                <a:ea typeface="Times New Roman" panose="02020603050405020304" pitchFamily="18" charset="0"/>
                <a:cs typeface="Arial" panose="020B0604020202020204" pitchFamily="34" charset="0"/>
              </a:rPr>
              <a:t>when I know they are not really looking at me at all, </a:t>
            </a:r>
            <a:r>
              <a:rPr lang="en-GB" b="1">
                <a:solidFill>
                  <a:schemeClr val="bg1"/>
                </a:solidFill>
                <a:ea typeface="Times New Roman" panose="02020603050405020304" pitchFamily="18" charset="0"/>
                <a:cs typeface="Arial" panose="020B0604020202020204" pitchFamily="34" charset="0"/>
              </a:rPr>
              <a:t>even</a:t>
            </a:r>
            <a:r>
              <a:rPr lang="en-GB">
                <a:solidFill>
                  <a:schemeClr val="bg1"/>
                </a:solidFill>
                <a:ea typeface="Times New Roman" panose="02020603050405020304" pitchFamily="18" charset="0"/>
                <a:cs typeface="Arial" panose="020B0604020202020204" pitchFamily="34" charset="0"/>
              </a:rPr>
              <a:t> when it is just a small child, on their own. But they stare.</a:t>
            </a:r>
            <a:endParaRPr lang="en-GB">
              <a:solidFill>
                <a:schemeClr val="bg1"/>
              </a:solidFill>
              <a:ea typeface="Times New Roman" panose="02020603050405020304" pitchFamily="18" charset="0"/>
              <a:cs typeface="Times New Roman" panose="02020603050405020304" pitchFamily="18" charset="0"/>
            </a:endParaRPr>
          </a:p>
          <a:p>
            <a:pPr>
              <a:lnSpc>
                <a:spcPct val="90000"/>
              </a:lnSpc>
              <a:spcBef>
                <a:spcPts val="1000"/>
              </a:spcBef>
              <a:spcAft>
                <a:spcPts val="0"/>
              </a:spcAft>
            </a:pPr>
            <a:r>
              <a:rPr lang="en-GB">
                <a:solidFill>
                  <a:schemeClr val="bg1"/>
                </a:solidFill>
                <a:ea typeface="Times New Roman" panose="02020603050405020304" pitchFamily="18" charset="0"/>
                <a:cs typeface="Arial" panose="020B0604020202020204" pitchFamily="34" charset="0"/>
              </a:rPr>
              <a:t>Beads of sweat begin to form on my forehead despite the icy chill, and my eyes scan faster in their search…</a:t>
            </a:r>
            <a:endParaRPr lang="en-GB" dirty="0">
              <a:solidFill>
                <a:schemeClr val="bg1"/>
              </a:solidFill>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94193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4E9E1F9-7F6E-4191-A055-DBC7756EE18F}"/>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B20E13F1-0F90-4267-8388-C1526B807B71}"/>
              </a:ext>
            </a:extLst>
          </p:cNvPr>
          <p:cNvSpPr>
            <a:spLocks noGrp="1"/>
          </p:cNvSpPr>
          <p:nvPr>
            <p:ph type="sldNum" sz="quarter" idx="4"/>
          </p:nvPr>
        </p:nvSpPr>
        <p:spPr/>
        <p:txBody>
          <a:bodyPr/>
          <a:lstStyle/>
          <a:p>
            <a:fld id="{9D4704D4-DAEA-4D4A-A9DC-4373E3AC7101}" type="slidenum">
              <a:rPr lang="en-GB" smtClean="0"/>
              <a:pPr/>
              <a:t>37</a:t>
            </a:fld>
            <a:endParaRPr lang="en-GB" dirty="0"/>
          </a:p>
        </p:txBody>
      </p:sp>
      <p:sp>
        <p:nvSpPr>
          <p:cNvPr id="5" name="Content Placeholder 4">
            <a:extLst>
              <a:ext uri="{FF2B5EF4-FFF2-40B4-BE49-F238E27FC236}">
                <a16:creationId xmlns:a16="http://schemas.microsoft.com/office/drawing/2014/main" id="{F452D00E-912F-4032-BD76-060795570A44}"/>
              </a:ext>
            </a:extLst>
          </p:cNvPr>
          <p:cNvSpPr>
            <a:spLocks noGrp="1"/>
          </p:cNvSpPr>
          <p:nvPr>
            <p:ph idx="1"/>
          </p:nvPr>
        </p:nvSpPr>
        <p:spPr/>
        <p:txBody>
          <a:bodyPr/>
          <a:lstStyle/>
          <a:p>
            <a:pPr marL="0" indent="0">
              <a:buNone/>
            </a:pPr>
            <a:r>
              <a:rPr lang="en-GB" dirty="0"/>
              <a:t>The same piece of writing with judicious use of ‘wow’ words: </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
        <p:nvSpPr>
          <p:cNvPr id="13" name="Title 1">
            <a:extLst>
              <a:ext uri="{FF2B5EF4-FFF2-40B4-BE49-F238E27FC236}">
                <a16:creationId xmlns:a16="http://schemas.microsoft.com/office/drawing/2014/main" id="{5E5022F4-6020-46CD-8B57-F286D6A2E77C}"/>
              </a:ext>
            </a:extLst>
          </p:cNvPr>
          <p:cNvSpPr>
            <a:spLocks noGrp="1"/>
          </p:cNvSpPr>
          <p:nvPr>
            <p:ph type="title"/>
          </p:nvPr>
        </p:nvSpPr>
        <p:spPr>
          <a:xfrm>
            <a:off x="540000" y="442390"/>
            <a:ext cx="8045200" cy="431181"/>
          </a:xfrm>
        </p:spPr>
        <p:txBody>
          <a:bodyPr/>
          <a:lstStyle/>
          <a:p>
            <a:r>
              <a:rPr lang="en-GB" dirty="0"/>
              <a:t>An example</a:t>
            </a:r>
          </a:p>
        </p:txBody>
      </p:sp>
      <p:sp>
        <p:nvSpPr>
          <p:cNvPr id="2" name="Rectangle: Rounded Corners 1">
            <a:extLst>
              <a:ext uri="{FF2B5EF4-FFF2-40B4-BE49-F238E27FC236}">
                <a16:creationId xmlns:a16="http://schemas.microsoft.com/office/drawing/2014/main" id="{BAC8EBAB-F2E0-4282-8986-7031AA56E1A4}"/>
              </a:ext>
            </a:extLst>
          </p:cNvPr>
          <p:cNvSpPr/>
          <p:nvPr/>
        </p:nvSpPr>
        <p:spPr>
          <a:xfrm>
            <a:off x="540000" y="2216728"/>
            <a:ext cx="8045200" cy="3574472"/>
          </a:xfrm>
          <a:prstGeom prst="roundRect">
            <a:avLst/>
          </a:prstGeom>
          <a:solidFill>
            <a:srgbClr val="412878"/>
          </a:solidFill>
          <a:ln>
            <a:solidFill>
              <a:srgbClr val="412878"/>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GB" dirty="0"/>
              <a:t>I always try to appear as if I am the same as everyone else. Usually, I do a good job of it. Normally, I would never shake uncontrollably like I do now, not in public, not when they actually stop to </a:t>
            </a:r>
            <a:r>
              <a:rPr lang="en-GB" b="1" dirty="0"/>
              <a:t>rubberneck</a:t>
            </a:r>
            <a:r>
              <a:rPr lang="en-GB" dirty="0"/>
              <a:t>, but today, unusually, I can’t stop.</a:t>
            </a:r>
          </a:p>
          <a:p>
            <a:endParaRPr lang="en-GB" dirty="0"/>
          </a:p>
          <a:p>
            <a:r>
              <a:rPr lang="en-GB" dirty="0"/>
              <a:t>Just one person looking at me makes me feel </a:t>
            </a:r>
            <a:r>
              <a:rPr lang="en-GB" b="1" dirty="0"/>
              <a:t>skittish</a:t>
            </a:r>
            <a:r>
              <a:rPr lang="en-GB" dirty="0"/>
              <a:t>, even when I know they are not really looking at me at all, even when it is just a small child, on their own. But they </a:t>
            </a:r>
            <a:r>
              <a:rPr lang="en-GB" b="1" dirty="0"/>
              <a:t>gawp</a:t>
            </a:r>
            <a:r>
              <a:rPr lang="en-GB" dirty="0"/>
              <a:t>.</a:t>
            </a:r>
          </a:p>
          <a:p>
            <a:endParaRPr lang="en-GB" dirty="0"/>
          </a:p>
          <a:p>
            <a:r>
              <a:rPr lang="en-GB" dirty="0"/>
              <a:t>Beads of sweat begin to form on my forehead despite the icy chill, and my eyes scan faster in their search…</a:t>
            </a:r>
          </a:p>
        </p:txBody>
      </p:sp>
    </p:spTree>
    <p:extLst>
      <p:ext uri="{BB962C8B-B14F-4D97-AF65-F5344CB8AC3E}">
        <p14:creationId xmlns:p14="http://schemas.microsoft.com/office/powerpoint/2010/main" val="18346565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2B8DD26-F915-4CF7-967A-E52564613F3D}"/>
              </a:ext>
            </a:extLst>
          </p:cNvPr>
          <p:cNvSpPr>
            <a:spLocks noGrp="1"/>
          </p:cNvSpPr>
          <p:nvPr>
            <p:ph type="title"/>
          </p:nvPr>
        </p:nvSpPr>
        <p:spPr/>
        <p:txBody>
          <a:bodyPr/>
          <a:lstStyle/>
          <a:p>
            <a:r>
              <a:rPr lang="en-GB" dirty="0"/>
              <a:t>Activity 4: Editing and improving writing</a:t>
            </a:r>
          </a:p>
        </p:txBody>
      </p:sp>
      <p:sp>
        <p:nvSpPr>
          <p:cNvPr id="3" name="Footer Placeholder 2">
            <a:extLst>
              <a:ext uri="{FF2B5EF4-FFF2-40B4-BE49-F238E27FC236}">
                <a16:creationId xmlns:a16="http://schemas.microsoft.com/office/drawing/2014/main" id="{9C32257F-6259-440F-9C6D-D075C408D953}"/>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9DF0AD0E-C887-45B2-B038-A9350036F815}"/>
              </a:ext>
            </a:extLst>
          </p:cNvPr>
          <p:cNvSpPr>
            <a:spLocks noGrp="1"/>
          </p:cNvSpPr>
          <p:nvPr>
            <p:ph type="sldNum" sz="quarter" idx="4"/>
          </p:nvPr>
        </p:nvSpPr>
        <p:spPr/>
        <p:txBody>
          <a:bodyPr/>
          <a:lstStyle/>
          <a:p>
            <a:fld id="{9D4704D4-DAEA-4D4A-A9DC-4373E3AC7101}" type="slidenum">
              <a:rPr lang="en-GB" smtClean="0"/>
              <a:pPr/>
              <a:t>38</a:t>
            </a:fld>
            <a:endParaRPr lang="en-GB" dirty="0"/>
          </a:p>
        </p:txBody>
      </p:sp>
      <p:sp>
        <p:nvSpPr>
          <p:cNvPr id="7" name="Content Placeholder 6">
            <a:extLst>
              <a:ext uri="{FF2B5EF4-FFF2-40B4-BE49-F238E27FC236}">
                <a16:creationId xmlns:a16="http://schemas.microsoft.com/office/drawing/2014/main" id="{64EE3474-ABBA-43FB-959B-50E4CC2A282E}"/>
              </a:ext>
            </a:extLst>
          </p:cNvPr>
          <p:cNvSpPr>
            <a:spLocks noGrp="1"/>
          </p:cNvSpPr>
          <p:nvPr>
            <p:ph idx="1"/>
          </p:nvPr>
        </p:nvSpPr>
        <p:spPr/>
        <p:txBody>
          <a:bodyPr/>
          <a:lstStyle/>
          <a:p>
            <a:r>
              <a:rPr lang="en-GB" dirty="0"/>
              <a:t>To take this further, we’ve provided a student response to one of the descriptive writing tasks from GCSE English Language Paper 1. Consider how the student could edit and improve the response. </a:t>
            </a:r>
          </a:p>
          <a:p>
            <a:endParaRPr lang="en-GB" dirty="0"/>
          </a:p>
          <a:p>
            <a:r>
              <a:rPr lang="en-GB" dirty="0"/>
              <a:t>Turn to page 8 in your </a:t>
            </a:r>
            <a:r>
              <a:rPr lang="en-GB" i="1" dirty="0"/>
              <a:t>Activities booklet</a:t>
            </a:r>
            <a:r>
              <a:rPr lang="en-GB" dirty="0"/>
              <a:t>.</a:t>
            </a:r>
          </a:p>
          <a:p>
            <a:endParaRPr lang="en-GB" dirty="0"/>
          </a:p>
          <a:p>
            <a:pPr marL="0" indent="0">
              <a:buNone/>
            </a:pPr>
            <a:endParaRPr lang="en-GB" dirty="0"/>
          </a:p>
          <a:p>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Tree>
    <p:extLst>
      <p:ext uri="{BB962C8B-B14F-4D97-AF65-F5344CB8AC3E}">
        <p14:creationId xmlns:p14="http://schemas.microsoft.com/office/powerpoint/2010/main" val="19441545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8143C-BE05-4895-BB71-7F9C9B9E56AA}"/>
              </a:ext>
            </a:extLst>
          </p:cNvPr>
          <p:cNvSpPr>
            <a:spLocks noGrp="1"/>
          </p:cNvSpPr>
          <p:nvPr>
            <p:ph type="title"/>
          </p:nvPr>
        </p:nvSpPr>
        <p:spPr/>
        <p:txBody>
          <a:bodyPr/>
          <a:lstStyle/>
          <a:p>
            <a:r>
              <a:rPr lang="en-GB" dirty="0"/>
              <a:t>A note on metacognition</a:t>
            </a:r>
          </a:p>
        </p:txBody>
      </p:sp>
      <p:sp>
        <p:nvSpPr>
          <p:cNvPr id="3" name="Footer Placeholder 2">
            <a:extLst>
              <a:ext uri="{FF2B5EF4-FFF2-40B4-BE49-F238E27FC236}">
                <a16:creationId xmlns:a16="http://schemas.microsoft.com/office/drawing/2014/main" id="{E48DB59B-F4F2-421C-8BE3-B4F72DE59405}"/>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615CE800-880C-4041-92AC-2F0D2936B324}"/>
              </a:ext>
            </a:extLst>
          </p:cNvPr>
          <p:cNvSpPr>
            <a:spLocks noGrp="1"/>
          </p:cNvSpPr>
          <p:nvPr>
            <p:ph type="sldNum" sz="quarter" idx="4"/>
          </p:nvPr>
        </p:nvSpPr>
        <p:spPr/>
        <p:txBody>
          <a:bodyPr/>
          <a:lstStyle/>
          <a:p>
            <a:fld id="{9D4704D4-DAEA-4D4A-A9DC-4373E3AC7101}" type="slidenum">
              <a:rPr lang="en-GB" smtClean="0"/>
              <a:pPr/>
              <a:t>39</a:t>
            </a:fld>
            <a:endParaRPr lang="en-GB" dirty="0"/>
          </a:p>
        </p:txBody>
      </p:sp>
      <p:sp>
        <p:nvSpPr>
          <p:cNvPr id="5" name="Content Placeholder 4">
            <a:extLst>
              <a:ext uri="{FF2B5EF4-FFF2-40B4-BE49-F238E27FC236}">
                <a16:creationId xmlns:a16="http://schemas.microsoft.com/office/drawing/2014/main" id="{F7FD7242-7622-4D6B-B9DB-BE39914E5CBD}"/>
              </a:ext>
            </a:extLst>
          </p:cNvPr>
          <p:cNvSpPr>
            <a:spLocks noGrp="1"/>
          </p:cNvSpPr>
          <p:nvPr>
            <p:ph idx="1"/>
          </p:nvPr>
        </p:nvSpPr>
        <p:spPr>
          <a:xfrm>
            <a:off x="540000" y="1731713"/>
            <a:ext cx="8045200" cy="2877232"/>
          </a:xfrm>
        </p:spPr>
        <p:txBody>
          <a:bodyPr/>
          <a:lstStyle/>
          <a:p>
            <a:r>
              <a:rPr lang="en-GB" dirty="0"/>
              <a:t>It’s important to go beyond simply showing students </a:t>
            </a:r>
            <a:r>
              <a:rPr lang="en-GB" b="1" dirty="0"/>
              <a:t>what</a:t>
            </a:r>
            <a:r>
              <a:rPr lang="en-GB" dirty="0"/>
              <a:t> can improve their writing and model </a:t>
            </a:r>
            <a:r>
              <a:rPr lang="en-GB" b="1" dirty="0"/>
              <a:t>how</a:t>
            </a:r>
            <a:r>
              <a:rPr lang="en-GB" dirty="0"/>
              <a:t> to do it.</a:t>
            </a:r>
          </a:p>
          <a:p>
            <a:endParaRPr lang="en-GB" dirty="0"/>
          </a:p>
          <a:p>
            <a:r>
              <a:rPr lang="en-GB" dirty="0"/>
              <a:t>Modelling writing is about </a:t>
            </a:r>
            <a:r>
              <a:rPr lang="en-GB" b="1" dirty="0"/>
              <a:t>showing</a:t>
            </a:r>
            <a:r>
              <a:rPr lang="en-GB" dirty="0"/>
              <a:t> the writing process and </a:t>
            </a:r>
            <a:r>
              <a:rPr lang="en-GB" b="1" dirty="0"/>
              <a:t>speaking aloud </a:t>
            </a:r>
            <a:r>
              <a:rPr lang="en-GB" dirty="0"/>
              <a:t>the choices an expert writer makes.</a:t>
            </a:r>
          </a:p>
          <a:p>
            <a:pPr marL="0" indent="0">
              <a:buNone/>
            </a:pPr>
            <a:endParaRPr lang="en-GB" dirty="0"/>
          </a:p>
          <a:p>
            <a:r>
              <a:rPr lang="en-GB" dirty="0"/>
              <a:t>Discussion: Why is important to make explicit the metacognition of writing? How effectively do you do this in the classroom? </a:t>
            </a:r>
          </a:p>
          <a:p>
            <a:endParaRPr lang="en-GB" dirty="0"/>
          </a:p>
          <a:p>
            <a:pPr marL="0" indent="0">
              <a:buNone/>
            </a:pPr>
            <a:endParaRPr lang="en-GB" dirty="0"/>
          </a:p>
        </p:txBody>
      </p:sp>
    </p:spTree>
    <p:extLst>
      <p:ext uri="{BB962C8B-B14F-4D97-AF65-F5344CB8AC3E}">
        <p14:creationId xmlns:p14="http://schemas.microsoft.com/office/powerpoint/2010/main" val="3315199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53C36AE-E6DF-4CDD-A548-7821CABF340B}"/>
              </a:ext>
            </a:extLst>
          </p:cNvPr>
          <p:cNvSpPr>
            <a:spLocks noGrp="1"/>
          </p:cNvSpPr>
          <p:nvPr>
            <p:ph type="title"/>
          </p:nvPr>
        </p:nvSpPr>
        <p:spPr/>
        <p:txBody>
          <a:bodyPr/>
          <a:lstStyle/>
          <a:p>
            <a:r>
              <a:rPr lang="en-GB" dirty="0"/>
              <a:t>1. What is co-teachability? </a:t>
            </a:r>
          </a:p>
        </p:txBody>
      </p:sp>
      <p:sp>
        <p:nvSpPr>
          <p:cNvPr id="3" name="Footer Placeholder 2">
            <a:extLst>
              <a:ext uri="{FF2B5EF4-FFF2-40B4-BE49-F238E27FC236}">
                <a16:creationId xmlns:a16="http://schemas.microsoft.com/office/drawing/2014/main" id="{E33058C4-B60A-4C10-84FC-4DBEF473910D}"/>
              </a:ext>
            </a:extLst>
          </p:cNvPr>
          <p:cNvSpPr>
            <a:spLocks noGrp="1"/>
          </p:cNvSpPr>
          <p:nvPr>
            <p:ph type="ftr" sz="quarter" idx="11"/>
          </p:nvPr>
        </p:nvSpPr>
        <p:spPr>
          <a:xfrm>
            <a:off x="1976438" y="6579679"/>
            <a:ext cx="3046824" cy="241200"/>
          </a:xfrm>
        </p:spPr>
        <p:txBody>
          <a:bodyPr/>
          <a:lstStyle/>
          <a:p>
            <a:r>
              <a:rPr lang="en-US" dirty="0"/>
              <a:t>Copyright © 2021 AQA and its licensors. All rights reserved.</a:t>
            </a:r>
          </a:p>
        </p:txBody>
      </p:sp>
      <p:sp>
        <p:nvSpPr>
          <p:cNvPr id="2" name="Content Placeholder 1">
            <a:extLst>
              <a:ext uri="{FF2B5EF4-FFF2-40B4-BE49-F238E27FC236}">
                <a16:creationId xmlns:a16="http://schemas.microsoft.com/office/drawing/2014/main" id="{872DAD5F-085A-4AB2-9555-22BE4BBBA5DC}"/>
              </a:ext>
            </a:extLst>
          </p:cNvPr>
          <p:cNvSpPr>
            <a:spLocks noGrp="1"/>
          </p:cNvSpPr>
          <p:nvPr>
            <p:ph idx="1"/>
          </p:nvPr>
        </p:nvSpPr>
        <p:spPr/>
        <p:txBody>
          <a:bodyPr/>
          <a:lstStyle/>
          <a:p>
            <a:endParaRPr lang="en-GB"/>
          </a:p>
        </p:txBody>
      </p:sp>
      <p:sp>
        <p:nvSpPr>
          <p:cNvPr id="4" name="Slide Number Placeholder 3">
            <a:extLst>
              <a:ext uri="{FF2B5EF4-FFF2-40B4-BE49-F238E27FC236}">
                <a16:creationId xmlns:a16="http://schemas.microsoft.com/office/drawing/2014/main" id="{C660BA2C-71BB-444B-A49C-F5F89BE57223}"/>
              </a:ext>
            </a:extLst>
          </p:cNvPr>
          <p:cNvSpPr>
            <a:spLocks noGrp="1"/>
          </p:cNvSpPr>
          <p:nvPr>
            <p:ph type="sldNum" sz="quarter" idx="4294967295"/>
          </p:nvPr>
        </p:nvSpPr>
        <p:spPr>
          <a:xfrm>
            <a:off x="349250" y="6476536"/>
            <a:ext cx="698500" cy="365125"/>
          </a:xfrm>
          <a:prstGeom prst="rect">
            <a:avLst/>
          </a:prstGeom>
        </p:spPr>
        <p:txBody>
          <a:bodyPr/>
          <a:lstStyle/>
          <a:p>
            <a:fld id="{9D4704D4-DAEA-4D4A-A9DC-4373E3AC7101}" type="slidenum">
              <a:rPr lang="en-GB" sz="1100" smtClean="0"/>
              <a:pPr/>
              <a:t>4</a:t>
            </a:fld>
            <a:endParaRPr lang="en-GB" sz="1100" dirty="0"/>
          </a:p>
        </p:txBody>
      </p:sp>
    </p:spTree>
    <p:extLst>
      <p:ext uri="{BB962C8B-B14F-4D97-AF65-F5344CB8AC3E}">
        <p14:creationId xmlns:p14="http://schemas.microsoft.com/office/powerpoint/2010/main" val="27397081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ircle: Hollow 14">
            <a:extLst>
              <a:ext uri="{FF2B5EF4-FFF2-40B4-BE49-F238E27FC236}">
                <a16:creationId xmlns:a16="http://schemas.microsoft.com/office/drawing/2014/main" id="{9AB001EA-6DAA-4D6F-9ECA-0E2050ABA393}"/>
              </a:ext>
            </a:extLst>
          </p:cNvPr>
          <p:cNvSpPr/>
          <p:nvPr/>
        </p:nvSpPr>
        <p:spPr>
          <a:xfrm>
            <a:off x="1926373" y="1031132"/>
            <a:ext cx="5291254" cy="5143449"/>
          </a:xfrm>
          <a:prstGeom prst="donut">
            <a:avLst>
              <a:gd name="adj" fmla="val 8860"/>
            </a:avLst>
          </a:prstGeom>
          <a:solidFill>
            <a:srgbClr val="00AFA0">
              <a:alpha val="50000"/>
            </a:srgbClr>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n-GB" dirty="0">
                <a:solidFill>
                  <a:schemeClr val="bg1"/>
                </a:solidFill>
              </a:rPr>
              <a:t>TALK</a:t>
            </a: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r>
              <a:rPr lang="en-GB" dirty="0">
                <a:solidFill>
                  <a:schemeClr val="bg1"/>
                </a:solidFill>
              </a:rPr>
              <a:t>TALK</a:t>
            </a:r>
          </a:p>
        </p:txBody>
      </p:sp>
      <p:sp>
        <p:nvSpPr>
          <p:cNvPr id="2" name="Title 1">
            <a:extLst>
              <a:ext uri="{FF2B5EF4-FFF2-40B4-BE49-F238E27FC236}">
                <a16:creationId xmlns:a16="http://schemas.microsoft.com/office/drawing/2014/main" id="{7AE88FBE-7EA3-4579-8B83-F53BE81A0DBB}"/>
              </a:ext>
            </a:extLst>
          </p:cNvPr>
          <p:cNvSpPr>
            <a:spLocks noGrp="1"/>
          </p:cNvSpPr>
          <p:nvPr>
            <p:ph type="title"/>
          </p:nvPr>
        </p:nvSpPr>
        <p:spPr/>
        <p:txBody>
          <a:bodyPr/>
          <a:lstStyle/>
          <a:p>
            <a:r>
              <a:rPr lang="en-GB" dirty="0"/>
              <a:t>Inter-relationship between reading and writing</a:t>
            </a:r>
          </a:p>
        </p:txBody>
      </p:sp>
      <p:sp>
        <p:nvSpPr>
          <p:cNvPr id="3" name="Footer Placeholder 2">
            <a:extLst>
              <a:ext uri="{FF2B5EF4-FFF2-40B4-BE49-F238E27FC236}">
                <a16:creationId xmlns:a16="http://schemas.microsoft.com/office/drawing/2014/main" id="{9F59DCE6-2B1C-49F4-9948-5D02BD1D8AF7}"/>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622FDAD7-DF90-42C6-A79E-DE881548EFF6}"/>
              </a:ext>
            </a:extLst>
          </p:cNvPr>
          <p:cNvSpPr>
            <a:spLocks noGrp="1"/>
          </p:cNvSpPr>
          <p:nvPr>
            <p:ph type="sldNum" sz="quarter" idx="4"/>
          </p:nvPr>
        </p:nvSpPr>
        <p:spPr/>
        <p:txBody>
          <a:bodyPr/>
          <a:lstStyle/>
          <a:p>
            <a:fld id="{9D4704D4-DAEA-4D4A-A9DC-4373E3AC7101}" type="slidenum">
              <a:rPr lang="en-GB" smtClean="0"/>
              <a:pPr/>
              <a:t>40</a:t>
            </a:fld>
            <a:endParaRPr lang="en-GB" dirty="0"/>
          </a:p>
        </p:txBody>
      </p:sp>
      <p:sp>
        <p:nvSpPr>
          <p:cNvPr id="17" name="Content Placeholder 16">
            <a:extLst>
              <a:ext uri="{FF2B5EF4-FFF2-40B4-BE49-F238E27FC236}">
                <a16:creationId xmlns:a16="http://schemas.microsoft.com/office/drawing/2014/main" id="{D3485470-312F-42C7-8516-5B91D34DD6CB}"/>
              </a:ext>
            </a:extLst>
          </p:cNvPr>
          <p:cNvSpPr>
            <a:spLocks noGrp="1"/>
          </p:cNvSpPr>
          <p:nvPr>
            <p:ph idx="1"/>
          </p:nvPr>
        </p:nvSpPr>
        <p:spPr>
          <a:xfrm>
            <a:off x="632238" y="1701989"/>
            <a:ext cx="8045200" cy="4406804"/>
          </a:xfrm>
        </p:spPr>
        <p:txBody>
          <a:bodyPr/>
          <a:lstStyle/>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
        <p:nvSpPr>
          <p:cNvPr id="9" name="Rectangle 8">
            <a:extLst>
              <a:ext uri="{FF2B5EF4-FFF2-40B4-BE49-F238E27FC236}">
                <a16:creationId xmlns:a16="http://schemas.microsoft.com/office/drawing/2014/main" id="{4F6884FF-0DF0-4F55-9FDD-D62C73F06509}"/>
              </a:ext>
            </a:extLst>
          </p:cNvPr>
          <p:cNvSpPr/>
          <p:nvPr/>
        </p:nvSpPr>
        <p:spPr>
          <a:xfrm>
            <a:off x="5652946" y="4188386"/>
            <a:ext cx="2715147" cy="1265021"/>
          </a:xfrm>
          <a:prstGeom prst="rect">
            <a:avLst/>
          </a:prstGeom>
          <a:solidFill>
            <a:srgbClr val="9784BE"/>
          </a:solidFill>
          <a:ln>
            <a:solidFill>
              <a:srgbClr val="9784B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spcBef>
                <a:spcPts val="1000"/>
              </a:spcBef>
              <a:spcAft>
                <a:spcPts val="0"/>
              </a:spcAft>
            </a:pPr>
            <a:r>
              <a:rPr lang="en-GB" dirty="0">
                <a:solidFill>
                  <a:schemeClr val="bg1"/>
                </a:solidFill>
                <a:latin typeface="Arial" panose="020B0604020202020204" pitchFamily="34" charset="0"/>
                <a:ea typeface="Times New Roman" panose="02020603050405020304" pitchFamily="18" charset="0"/>
                <a:cs typeface="Times New Roman" panose="02020603050405020304" pitchFamily="18" charset="0"/>
              </a:rPr>
              <a:t>Write: Draw on experience gained from reading and evaluating other writer’s work.</a:t>
            </a:r>
          </a:p>
        </p:txBody>
      </p:sp>
      <p:sp>
        <p:nvSpPr>
          <p:cNvPr id="13" name="Rectangle 12">
            <a:extLst>
              <a:ext uri="{FF2B5EF4-FFF2-40B4-BE49-F238E27FC236}">
                <a16:creationId xmlns:a16="http://schemas.microsoft.com/office/drawing/2014/main" id="{6078A6F6-8771-4C46-9DD6-42F1196E9102}"/>
              </a:ext>
            </a:extLst>
          </p:cNvPr>
          <p:cNvSpPr/>
          <p:nvPr/>
        </p:nvSpPr>
        <p:spPr>
          <a:xfrm>
            <a:off x="3561524" y="3292457"/>
            <a:ext cx="2020950" cy="771600"/>
          </a:xfrm>
          <a:prstGeom prst="rect">
            <a:avLst/>
          </a:prstGeom>
          <a:solidFill>
            <a:srgbClr val="412878"/>
          </a:solidFill>
          <a:ln>
            <a:solidFill>
              <a:srgbClr val="4128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1000"/>
              </a:spcBef>
              <a:spcAft>
                <a:spcPts val="0"/>
              </a:spcAft>
            </a:pPr>
            <a:r>
              <a:rPr lang="en-GB" dirty="0">
                <a:solidFill>
                  <a:schemeClr val="bg1"/>
                </a:solidFill>
                <a:ea typeface="Times New Roman" panose="02020603050405020304" pitchFamily="18" charset="0"/>
                <a:cs typeface="Arial" panose="020B0604020202020204" pitchFamily="34" charset="0"/>
              </a:rPr>
              <a:t>Read as a writer; write as a reader</a:t>
            </a:r>
            <a:endParaRPr lang="en-GB" dirty="0">
              <a:solidFill>
                <a:schemeClr val="bg1"/>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16" name="Arrow: Left-Right 15">
            <a:extLst>
              <a:ext uri="{FF2B5EF4-FFF2-40B4-BE49-F238E27FC236}">
                <a16:creationId xmlns:a16="http://schemas.microsoft.com/office/drawing/2014/main" id="{BC0781C5-1777-4D9E-B149-E6C0A91481B0}"/>
              </a:ext>
            </a:extLst>
          </p:cNvPr>
          <p:cNvSpPr/>
          <p:nvPr/>
        </p:nvSpPr>
        <p:spPr>
          <a:xfrm rot="3918306">
            <a:off x="5387447" y="3324646"/>
            <a:ext cx="1308456" cy="404698"/>
          </a:xfrm>
          <a:prstGeom prst="leftRightArrow">
            <a:avLst>
              <a:gd name="adj1" fmla="val 42285"/>
              <a:gd name="adj2" fmla="val 57694"/>
            </a:avLst>
          </a:prstGeom>
          <a:solidFill>
            <a:srgbClr val="D2C8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BF8961FA-7B82-4336-9058-D2C95EA7DBBD}"/>
              </a:ext>
            </a:extLst>
          </p:cNvPr>
          <p:cNvSpPr/>
          <p:nvPr/>
        </p:nvSpPr>
        <p:spPr>
          <a:xfrm>
            <a:off x="793566" y="4188386"/>
            <a:ext cx="2715147" cy="1265021"/>
          </a:xfrm>
          <a:prstGeom prst="rect">
            <a:avLst/>
          </a:prstGeom>
          <a:solidFill>
            <a:srgbClr val="9784BE"/>
          </a:solidFill>
          <a:ln>
            <a:solidFill>
              <a:srgbClr val="9784B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spcBef>
                <a:spcPts val="1000"/>
              </a:spcBef>
              <a:spcAft>
                <a:spcPts val="0"/>
              </a:spcAft>
            </a:pPr>
            <a:r>
              <a:rPr lang="en-GB" dirty="0">
                <a:solidFill>
                  <a:schemeClr val="bg1"/>
                </a:solidFill>
                <a:latin typeface="Arial" panose="020B0604020202020204" pitchFamily="34" charset="0"/>
                <a:ea typeface="Times New Roman" panose="02020603050405020304" pitchFamily="18" charset="0"/>
                <a:cs typeface="Times New Roman" panose="02020603050405020304" pitchFamily="18" charset="0"/>
              </a:rPr>
              <a:t>Evaluate: How meaning is shaped, how effects are created; how impact is achieved.</a:t>
            </a:r>
          </a:p>
        </p:txBody>
      </p:sp>
      <p:sp>
        <p:nvSpPr>
          <p:cNvPr id="19" name="Rectangle 18">
            <a:extLst>
              <a:ext uri="{FF2B5EF4-FFF2-40B4-BE49-F238E27FC236}">
                <a16:creationId xmlns:a16="http://schemas.microsoft.com/office/drawing/2014/main" id="{6811D1E6-795C-4A25-9E3C-072C8634E5FE}"/>
              </a:ext>
            </a:extLst>
          </p:cNvPr>
          <p:cNvSpPr/>
          <p:nvPr/>
        </p:nvSpPr>
        <p:spPr>
          <a:xfrm>
            <a:off x="3214426" y="1633999"/>
            <a:ext cx="2715147" cy="1265021"/>
          </a:xfrm>
          <a:prstGeom prst="rect">
            <a:avLst/>
          </a:prstGeom>
          <a:solidFill>
            <a:srgbClr val="9784BE"/>
          </a:solidFill>
          <a:ln>
            <a:solidFill>
              <a:srgbClr val="9784B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spcBef>
                <a:spcPts val="1000"/>
              </a:spcBef>
              <a:spcAft>
                <a:spcPts val="0"/>
              </a:spcAft>
            </a:pPr>
            <a:r>
              <a:rPr lang="en-GB" dirty="0">
                <a:solidFill>
                  <a:schemeClr val="bg1"/>
                </a:solidFill>
                <a:latin typeface="Arial" panose="020B0604020202020204" pitchFamily="34" charset="0"/>
                <a:ea typeface="Times New Roman" panose="02020603050405020304" pitchFamily="18" charset="0"/>
                <a:cs typeface="Times New Roman" panose="02020603050405020304" pitchFamily="18" charset="0"/>
              </a:rPr>
              <a:t>Read: Explore form, structure, register, genre, purpose, language, tone…etc</a:t>
            </a:r>
          </a:p>
        </p:txBody>
      </p:sp>
      <p:sp>
        <p:nvSpPr>
          <p:cNvPr id="21" name="Arrow: Left-Right 20">
            <a:extLst>
              <a:ext uri="{FF2B5EF4-FFF2-40B4-BE49-F238E27FC236}">
                <a16:creationId xmlns:a16="http://schemas.microsoft.com/office/drawing/2014/main" id="{02FC154C-E2B7-47E9-8D2F-C28383592A6F}"/>
              </a:ext>
            </a:extLst>
          </p:cNvPr>
          <p:cNvSpPr/>
          <p:nvPr/>
        </p:nvSpPr>
        <p:spPr>
          <a:xfrm>
            <a:off x="3926601" y="4618547"/>
            <a:ext cx="1308456" cy="404698"/>
          </a:xfrm>
          <a:prstGeom prst="leftRightArrow">
            <a:avLst>
              <a:gd name="adj1" fmla="val 42285"/>
              <a:gd name="adj2" fmla="val 57694"/>
            </a:avLst>
          </a:prstGeom>
          <a:solidFill>
            <a:srgbClr val="D2C8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Arrow: Left-Right 21">
            <a:extLst>
              <a:ext uri="{FF2B5EF4-FFF2-40B4-BE49-F238E27FC236}">
                <a16:creationId xmlns:a16="http://schemas.microsoft.com/office/drawing/2014/main" id="{082CD110-C7F0-4FF8-9C49-6C59E1A43A26}"/>
              </a:ext>
            </a:extLst>
          </p:cNvPr>
          <p:cNvSpPr/>
          <p:nvPr/>
        </p:nvSpPr>
        <p:spPr>
          <a:xfrm rot="6916385">
            <a:off x="2437166" y="3350126"/>
            <a:ext cx="1308456" cy="404698"/>
          </a:xfrm>
          <a:prstGeom prst="leftRightArrow">
            <a:avLst>
              <a:gd name="adj1" fmla="val 42285"/>
              <a:gd name="adj2" fmla="val 57694"/>
            </a:avLst>
          </a:prstGeom>
          <a:solidFill>
            <a:srgbClr val="D2C8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948105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D8F90AE-F942-4626-A995-DFADF2D5B503}"/>
              </a:ext>
            </a:extLst>
          </p:cNvPr>
          <p:cNvSpPr>
            <a:spLocks noGrp="1"/>
          </p:cNvSpPr>
          <p:nvPr>
            <p:ph type="title"/>
          </p:nvPr>
        </p:nvSpPr>
        <p:spPr/>
        <p:txBody>
          <a:bodyPr/>
          <a:lstStyle/>
          <a:p>
            <a:r>
              <a:rPr lang="en-GB" dirty="0"/>
              <a:t>4: Planning an integrated English curriculum</a:t>
            </a:r>
          </a:p>
        </p:txBody>
      </p:sp>
      <p:sp>
        <p:nvSpPr>
          <p:cNvPr id="3" name="Footer Placeholder 2">
            <a:extLst>
              <a:ext uri="{FF2B5EF4-FFF2-40B4-BE49-F238E27FC236}">
                <a16:creationId xmlns:a16="http://schemas.microsoft.com/office/drawing/2014/main" id="{F7B2331A-39E7-4C64-96F8-3227D82D27FE}"/>
              </a:ext>
            </a:extLst>
          </p:cNvPr>
          <p:cNvSpPr>
            <a:spLocks noGrp="1"/>
          </p:cNvSpPr>
          <p:nvPr>
            <p:ph type="ftr" sz="quarter" idx="11"/>
          </p:nvPr>
        </p:nvSpPr>
        <p:spPr>
          <a:xfrm>
            <a:off x="1376075" y="6573831"/>
            <a:ext cx="3509962" cy="241200"/>
          </a:xfrm>
        </p:spPr>
        <p:txBody>
          <a:bodyPr/>
          <a:lstStyle/>
          <a:p>
            <a:r>
              <a:rPr lang="en-US" dirty="0"/>
              <a:t>Copyright © 2021 AQA and its licensors. All rights reserved.</a:t>
            </a:r>
          </a:p>
        </p:txBody>
      </p:sp>
      <p:sp>
        <p:nvSpPr>
          <p:cNvPr id="7" name="Content Placeholder 6">
            <a:extLst>
              <a:ext uri="{FF2B5EF4-FFF2-40B4-BE49-F238E27FC236}">
                <a16:creationId xmlns:a16="http://schemas.microsoft.com/office/drawing/2014/main" id="{BBCA54A0-FE2C-4A21-A126-381C7C93AA8E}"/>
              </a:ext>
            </a:extLst>
          </p:cNvPr>
          <p:cNvSpPr>
            <a:spLocks noGrp="1"/>
          </p:cNvSpPr>
          <p:nvPr>
            <p:ph idx="1"/>
          </p:nvPr>
        </p:nvSpPr>
        <p:spPr/>
        <p:txBody>
          <a:bodyPr/>
          <a:lstStyle/>
          <a:p>
            <a:endParaRPr lang="en-GB" dirty="0"/>
          </a:p>
        </p:txBody>
      </p:sp>
      <p:sp>
        <p:nvSpPr>
          <p:cNvPr id="4" name="Slide Number Placeholder 3">
            <a:extLst>
              <a:ext uri="{FF2B5EF4-FFF2-40B4-BE49-F238E27FC236}">
                <a16:creationId xmlns:a16="http://schemas.microsoft.com/office/drawing/2014/main" id="{3FD58B89-C079-45AD-8EFE-B6A0C5564D3E}"/>
              </a:ext>
            </a:extLst>
          </p:cNvPr>
          <p:cNvSpPr>
            <a:spLocks noGrp="1"/>
          </p:cNvSpPr>
          <p:nvPr>
            <p:ph type="sldNum" sz="quarter" idx="4294967295"/>
          </p:nvPr>
        </p:nvSpPr>
        <p:spPr>
          <a:xfrm>
            <a:off x="452582" y="6517716"/>
            <a:ext cx="698500" cy="365125"/>
          </a:xfrm>
          <a:prstGeom prst="rect">
            <a:avLst/>
          </a:prstGeom>
        </p:spPr>
        <p:txBody>
          <a:bodyPr/>
          <a:lstStyle/>
          <a:p>
            <a:fld id="{9D4704D4-DAEA-4D4A-A9DC-4373E3AC7101}" type="slidenum">
              <a:rPr lang="en-GB" sz="1100" smtClean="0"/>
              <a:pPr/>
              <a:t>41</a:t>
            </a:fld>
            <a:endParaRPr lang="en-GB" sz="1100" dirty="0"/>
          </a:p>
        </p:txBody>
      </p:sp>
    </p:spTree>
    <p:extLst>
      <p:ext uri="{BB962C8B-B14F-4D97-AF65-F5344CB8AC3E}">
        <p14:creationId xmlns:p14="http://schemas.microsoft.com/office/powerpoint/2010/main" val="18557379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655A63A-76F4-4493-A3B7-0B6BF6112B74}"/>
              </a:ext>
            </a:extLst>
          </p:cNvPr>
          <p:cNvSpPr>
            <a:spLocks noGrp="1"/>
          </p:cNvSpPr>
          <p:nvPr>
            <p:ph type="title"/>
          </p:nvPr>
        </p:nvSpPr>
        <p:spPr>
          <a:xfrm>
            <a:off x="540000" y="413423"/>
            <a:ext cx="8045200" cy="431181"/>
          </a:xfrm>
        </p:spPr>
        <p:txBody>
          <a:bodyPr/>
          <a:lstStyle/>
          <a:p>
            <a:r>
              <a:rPr lang="en-GB" dirty="0">
                <a:latin typeface="+mn-lt"/>
              </a:rPr>
              <a:t>Planning an integrated English curriculum</a:t>
            </a:r>
          </a:p>
        </p:txBody>
      </p:sp>
      <p:sp>
        <p:nvSpPr>
          <p:cNvPr id="6" name="Content Placeholder 5">
            <a:extLst>
              <a:ext uri="{FF2B5EF4-FFF2-40B4-BE49-F238E27FC236}">
                <a16:creationId xmlns:a16="http://schemas.microsoft.com/office/drawing/2014/main" id="{BF3EF436-6B01-4EB9-884C-37DFF14D6129}"/>
              </a:ext>
            </a:extLst>
          </p:cNvPr>
          <p:cNvSpPr>
            <a:spLocks noGrp="1"/>
          </p:cNvSpPr>
          <p:nvPr>
            <p:ph sz="quarter" idx="12"/>
          </p:nvPr>
        </p:nvSpPr>
        <p:spPr/>
        <p:txBody>
          <a:bodyPr/>
          <a:lstStyle/>
          <a:p>
            <a:pPr marL="0" indent="0">
              <a:buNone/>
            </a:pPr>
            <a:r>
              <a:rPr lang="en-GB" dirty="0"/>
              <a:t>In this section, we’ll look at:</a:t>
            </a:r>
          </a:p>
          <a:p>
            <a:pPr marL="0" indent="0">
              <a:buNone/>
            </a:pPr>
            <a:endParaRPr lang="en-GB" dirty="0"/>
          </a:p>
          <a:p>
            <a:r>
              <a:rPr lang="en-GB" dirty="0"/>
              <a:t>the bigger picture – different approaches to planning an integrated English curriculum </a:t>
            </a:r>
          </a:p>
          <a:p>
            <a:endParaRPr lang="en-GB" dirty="0"/>
          </a:p>
          <a:p>
            <a:r>
              <a:rPr lang="en-GB" dirty="0"/>
              <a:t>opportunities and implications of text-driven and thematic (context-driven) approaches to teaching English.</a:t>
            </a:r>
          </a:p>
          <a:p>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
        <p:nvSpPr>
          <p:cNvPr id="7" name="Footer Placeholder 2">
            <a:extLst>
              <a:ext uri="{FF2B5EF4-FFF2-40B4-BE49-F238E27FC236}">
                <a16:creationId xmlns:a16="http://schemas.microsoft.com/office/drawing/2014/main" id="{B79D9658-D78C-499F-AD04-48A2947BA0D6}"/>
              </a:ext>
            </a:extLst>
          </p:cNvPr>
          <p:cNvSpPr>
            <a:spLocks noGrp="1"/>
          </p:cNvSpPr>
          <p:nvPr>
            <p:ph type="ftr" sz="quarter" idx="10"/>
          </p:nvPr>
        </p:nvSpPr>
        <p:spPr>
          <a:xfrm>
            <a:off x="1871529" y="6611005"/>
            <a:ext cx="2783309" cy="241200"/>
          </a:xfrm>
        </p:spPr>
        <p:txBody>
          <a:bodyPr/>
          <a:lstStyle/>
          <a:p>
            <a:r>
              <a:rPr lang="en-US" dirty="0"/>
              <a:t>Copyright © 2021 AQA and its licensors. All rights reserved.</a:t>
            </a:r>
          </a:p>
        </p:txBody>
      </p:sp>
      <p:sp>
        <p:nvSpPr>
          <p:cNvPr id="8" name="Slide Number Placeholder 3">
            <a:extLst>
              <a:ext uri="{FF2B5EF4-FFF2-40B4-BE49-F238E27FC236}">
                <a16:creationId xmlns:a16="http://schemas.microsoft.com/office/drawing/2014/main" id="{AAA0E43E-389C-42FE-A103-62E045453464}"/>
              </a:ext>
            </a:extLst>
          </p:cNvPr>
          <p:cNvSpPr txBox="1">
            <a:spLocks/>
          </p:cNvSpPr>
          <p:nvPr/>
        </p:nvSpPr>
        <p:spPr>
          <a:xfrm>
            <a:off x="444464" y="6476351"/>
            <a:ext cx="69820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4704D4-DAEA-4D4A-A9DC-4373E3AC7101}" type="slidenum">
              <a:rPr lang="en-GB" sz="1100" smtClean="0"/>
              <a:pPr/>
              <a:t>42</a:t>
            </a:fld>
            <a:endParaRPr lang="en-GB" sz="1100" dirty="0"/>
          </a:p>
        </p:txBody>
      </p:sp>
    </p:spTree>
    <p:extLst>
      <p:ext uri="{BB962C8B-B14F-4D97-AF65-F5344CB8AC3E}">
        <p14:creationId xmlns:p14="http://schemas.microsoft.com/office/powerpoint/2010/main" val="39151249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88FBE-7EA3-4579-8B83-F53BE81A0DBB}"/>
              </a:ext>
            </a:extLst>
          </p:cNvPr>
          <p:cNvSpPr>
            <a:spLocks noGrp="1"/>
          </p:cNvSpPr>
          <p:nvPr>
            <p:ph type="title"/>
          </p:nvPr>
        </p:nvSpPr>
        <p:spPr/>
        <p:txBody>
          <a:bodyPr/>
          <a:lstStyle/>
          <a:p>
            <a:r>
              <a:rPr lang="en-GB" dirty="0"/>
              <a:t>Curriculum planning</a:t>
            </a:r>
          </a:p>
        </p:txBody>
      </p:sp>
      <p:sp>
        <p:nvSpPr>
          <p:cNvPr id="3" name="Footer Placeholder 2">
            <a:extLst>
              <a:ext uri="{FF2B5EF4-FFF2-40B4-BE49-F238E27FC236}">
                <a16:creationId xmlns:a16="http://schemas.microsoft.com/office/drawing/2014/main" id="{9F59DCE6-2B1C-49F4-9948-5D02BD1D8AF7}"/>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622FDAD7-DF90-42C6-A79E-DE881548EFF6}"/>
              </a:ext>
            </a:extLst>
          </p:cNvPr>
          <p:cNvSpPr>
            <a:spLocks noGrp="1"/>
          </p:cNvSpPr>
          <p:nvPr>
            <p:ph type="sldNum" sz="quarter" idx="4"/>
          </p:nvPr>
        </p:nvSpPr>
        <p:spPr/>
        <p:txBody>
          <a:bodyPr/>
          <a:lstStyle/>
          <a:p>
            <a:fld id="{9D4704D4-DAEA-4D4A-A9DC-4373E3AC7101}" type="slidenum">
              <a:rPr lang="en-GB" smtClean="0"/>
              <a:pPr/>
              <a:t>43</a:t>
            </a:fld>
            <a:endParaRPr lang="en-GB" dirty="0"/>
          </a:p>
        </p:txBody>
      </p:sp>
      <p:sp>
        <p:nvSpPr>
          <p:cNvPr id="5" name="Content Placeholder 4">
            <a:extLst>
              <a:ext uri="{FF2B5EF4-FFF2-40B4-BE49-F238E27FC236}">
                <a16:creationId xmlns:a16="http://schemas.microsoft.com/office/drawing/2014/main" id="{B0CD0E8B-B79A-42BC-821C-0B4DF1DC0293}"/>
              </a:ext>
            </a:extLst>
          </p:cNvPr>
          <p:cNvSpPr>
            <a:spLocks noGrp="1"/>
          </p:cNvSpPr>
          <p:nvPr>
            <p:ph idx="1"/>
          </p:nvPr>
        </p:nvSpPr>
        <p:spPr/>
        <p:txBody>
          <a:bodyPr/>
          <a:lstStyle/>
          <a:p>
            <a:pPr marL="0" indent="0">
              <a:buNone/>
            </a:pPr>
            <a:r>
              <a:rPr lang="en-GB" dirty="0"/>
              <a:t>In terms of big picture planning, two possibilities emerge: start with the text and work out or start with the idea/theme and work in.</a:t>
            </a:r>
          </a:p>
          <a:p>
            <a:pPr marL="0" indent="0">
              <a:buNone/>
            </a:pPr>
            <a:endParaRPr lang="en-GB" dirty="0"/>
          </a:p>
          <a:p>
            <a:pPr marL="0" indent="0">
              <a:buNone/>
            </a:pPr>
            <a:r>
              <a:rPr lang="en-GB" dirty="0"/>
              <a:t>Consider your method to planning an English curriculum: </a:t>
            </a:r>
          </a:p>
          <a:p>
            <a:pPr marL="0" indent="0">
              <a:buNone/>
            </a:pPr>
            <a:r>
              <a:rPr lang="en-GB" b="1" dirty="0"/>
              <a:t>Do you teach according to text or theme? What is your rationale for your curriculum framework?</a:t>
            </a:r>
          </a:p>
          <a:p>
            <a:pPr marL="0" indent="0">
              <a:buNone/>
            </a:pPr>
            <a:endParaRPr lang="en-GB" dirty="0"/>
          </a:p>
          <a:p>
            <a:pPr marL="0" indent="0">
              <a:buNone/>
            </a:pPr>
            <a:r>
              <a:rPr lang="en-GB" dirty="0"/>
              <a:t>For example:</a:t>
            </a:r>
          </a:p>
          <a:p>
            <a:pPr marL="0" indent="0">
              <a:buNone/>
            </a:pPr>
            <a:r>
              <a:rPr lang="en-GB" dirty="0"/>
              <a:t>Do you teach </a:t>
            </a:r>
            <a:r>
              <a:rPr lang="en-GB" i="1" dirty="0"/>
              <a:t>An Inspector Calls</a:t>
            </a:r>
            <a:r>
              <a:rPr lang="en-GB" dirty="0"/>
              <a:t>, then </a:t>
            </a:r>
            <a:r>
              <a:rPr lang="en-GB" i="1" dirty="0"/>
              <a:t>A Christmas Carol</a:t>
            </a:r>
            <a:r>
              <a:rPr lang="en-GB" dirty="0"/>
              <a:t>, then </a:t>
            </a:r>
            <a:r>
              <a:rPr lang="en-GB" i="1" dirty="0"/>
              <a:t>Macbeth?</a:t>
            </a:r>
          </a:p>
          <a:p>
            <a:pPr marL="0" indent="0">
              <a:buNone/>
            </a:pPr>
            <a:r>
              <a:rPr lang="en-GB" dirty="0"/>
              <a:t>or</a:t>
            </a:r>
          </a:p>
          <a:p>
            <a:pPr marL="0" indent="0">
              <a:buNone/>
            </a:pPr>
            <a:r>
              <a:rPr lang="en-GB" dirty="0"/>
              <a:t>Do you take (for example) the concept of class and explore it in </a:t>
            </a:r>
            <a:r>
              <a:rPr lang="en-GB" i="1" dirty="0"/>
              <a:t>An Inspector Calls</a:t>
            </a:r>
            <a:r>
              <a:rPr lang="en-GB" dirty="0"/>
              <a:t>, </a:t>
            </a:r>
            <a:r>
              <a:rPr lang="en-GB" i="1" dirty="0"/>
              <a:t>A Christmas Carol</a:t>
            </a:r>
            <a:r>
              <a:rPr lang="en-GB" dirty="0"/>
              <a:t>, </a:t>
            </a:r>
            <a:r>
              <a:rPr lang="en-GB" i="1" dirty="0"/>
              <a:t>Macbeth?</a:t>
            </a:r>
            <a:endParaRPr lang="en-GB" dirty="0"/>
          </a:p>
          <a:p>
            <a:endParaRPr lang="en-GB" dirty="0"/>
          </a:p>
          <a:p>
            <a:pPr marL="0" indent="0">
              <a:buNone/>
            </a:pPr>
            <a:r>
              <a:rPr lang="en-GB" dirty="0"/>
              <a:t>Consider and discuss the benefits (and any pitfalls) of each approach. </a:t>
            </a:r>
          </a:p>
          <a:p>
            <a:pPr marL="0" indent="0">
              <a:buNone/>
            </a:pPr>
            <a:r>
              <a:rPr lang="en-GB" dirty="0"/>
              <a:t>Is it as simple as either/or? Are there alternatives?</a:t>
            </a:r>
          </a:p>
          <a:p>
            <a:pPr marL="0" indent="0">
              <a:buNone/>
            </a:pPr>
            <a:endParaRPr lang="en-GB" dirty="0"/>
          </a:p>
        </p:txBody>
      </p:sp>
    </p:spTree>
    <p:extLst>
      <p:ext uri="{BB962C8B-B14F-4D97-AF65-F5344CB8AC3E}">
        <p14:creationId xmlns:p14="http://schemas.microsoft.com/office/powerpoint/2010/main" val="25641571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99E7B-4964-49F6-A805-DB2208A6EE3F}"/>
              </a:ext>
            </a:extLst>
          </p:cNvPr>
          <p:cNvSpPr>
            <a:spLocks noGrp="1"/>
          </p:cNvSpPr>
          <p:nvPr>
            <p:ph type="title"/>
          </p:nvPr>
        </p:nvSpPr>
        <p:spPr/>
        <p:txBody>
          <a:bodyPr/>
          <a:lstStyle/>
          <a:p>
            <a:r>
              <a:rPr lang="en-GB" dirty="0"/>
              <a:t>Teaching by texts or theme?</a:t>
            </a:r>
          </a:p>
        </p:txBody>
      </p:sp>
      <p:sp>
        <p:nvSpPr>
          <p:cNvPr id="3" name="Footer Placeholder 2">
            <a:extLst>
              <a:ext uri="{FF2B5EF4-FFF2-40B4-BE49-F238E27FC236}">
                <a16:creationId xmlns:a16="http://schemas.microsoft.com/office/drawing/2014/main" id="{0BCE1221-F0CC-480E-BBC9-2464D17B0815}"/>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D68D6A7D-DA95-41ED-8AE9-898C54B1E0A4}"/>
              </a:ext>
            </a:extLst>
          </p:cNvPr>
          <p:cNvSpPr>
            <a:spLocks noGrp="1"/>
          </p:cNvSpPr>
          <p:nvPr>
            <p:ph type="sldNum" sz="quarter" idx="4"/>
          </p:nvPr>
        </p:nvSpPr>
        <p:spPr/>
        <p:txBody>
          <a:bodyPr/>
          <a:lstStyle/>
          <a:p>
            <a:fld id="{9D4704D4-DAEA-4D4A-A9DC-4373E3AC7101}" type="slidenum">
              <a:rPr lang="en-GB" smtClean="0"/>
              <a:pPr/>
              <a:t>44</a:t>
            </a:fld>
            <a:endParaRPr lang="en-GB" dirty="0"/>
          </a:p>
        </p:txBody>
      </p:sp>
      <p:sp>
        <p:nvSpPr>
          <p:cNvPr id="5" name="Content Placeholder 4">
            <a:extLst>
              <a:ext uri="{FF2B5EF4-FFF2-40B4-BE49-F238E27FC236}">
                <a16:creationId xmlns:a16="http://schemas.microsoft.com/office/drawing/2014/main" id="{10341470-D1AB-4763-96F8-BCF7A00AAF1D}"/>
              </a:ext>
            </a:extLst>
          </p:cNvPr>
          <p:cNvSpPr>
            <a:spLocks noGrp="1"/>
          </p:cNvSpPr>
          <p:nvPr>
            <p:ph idx="1"/>
          </p:nvPr>
        </p:nvSpPr>
        <p:spPr>
          <a:xfrm>
            <a:off x="540000" y="1731600"/>
            <a:ext cx="8045200" cy="4406804"/>
          </a:xfrm>
        </p:spPr>
        <p:txBody>
          <a:bodyPr/>
          <a:lstStyle/>
          <a:p>
            <a:pPr>
              <a:lnSpc>
                <a:spcPct val="100000"/>
              </a:lnSpc>
            </a:pPr>
            <a:r>
              <a:rPr lang="en-GB" dirty="0"/>
              <a:t>The GCSE English Language qualification emphasises literary reading and formal texts so the more obvious, logical and arguably efficient approach is to teach Language through Literature </a:t>
            </a:r>
            <a:r>
              <a:rPr lang="en-GB" dirty="0" err="1"/>
              <a:t>ie</a:t>
            </a:r>
            <a:r>
              <a:rPr lang="en-GB" dirty="0"/>
              <a:t> maximise the texts you teach for GCSE English Literature as a vehicle to practise so-called English Language skills.</a:t>
            </a:r>
          </a:p>
          <a:p>
            <a:pPr>
              <a:lnSpc>
                <a:spcPct val="100000"/>
              </a:lnSpc>
            </a:pPr>
            <a:endParaRPr lang="en-GB" sz="1400" dirty="0"/>
          </a:p>
          <a:p>
            <a:pPr>
              <a:lnSpc>
                <a:spcPct val="100000"/>
              </a:lnSpc>
            </a:pPr>
            <a:r>
              <a:rPr lang="en-GB" dirty="0"/>
              <a:t>Of course, training students to respond to exam questions has a place in the curriculum, but </a:t>
            </a:r>
            <a:r>
              <a:rPr lang="en-GB" b="1" dirty="0"/>
              <a:t>the assessment isn’t the curriculum </a:t>
            </a:r>
            <a:r>
              <a:rPr lang="en-GB" dirty="0"/>
              <a:t>and </a:t>
            </a:r>
            <a:r>
              <a:rPr lang="en-GB" i="1" dirty="0"/>
              <a:t>only</a:t>
            </a:r>
            <a:r>
              <a:rPr lang="en-GB" dirty="0"/>
              <a:t> adopting this approach can be reductive (and dull/uninspiring for student and teacher alike!) </a:t>
            </a:r>
          </a:p>
          <a:p>
            <a:pPr>
              <a:lnSpc>
                <a:spcPct val="100000"/>
              </a:lnSpc>
            </a:pPr>
            <a:endParaRPr lang="en-GB" sz="1400" dirty="0"/>
          </a:p>
          <a:p>
            <a:pPr>
              <a:lnSpc>
                <a:spcPct val="100000"/>
              </a:lnSpc>
            </a:pPr>
            <a:r>
              <a:rPr lang="en-GB" dirty="0"/>
              <a:t>Alternative starting points for a text-centric approach to curriculum planning would be to consider:</a:t>
            </a:r>
          </a:p>
          <a:p>
            <a:pPr lvl="1">
              <a:lnSpc>
                <a:spcPct val="100000"/>
              </a:lnSpc>
              <a:buClr>
                <a:schemeClr val="tx2"/>
              </a:buClr>
              <a:buSzPct val="60000"/>
              <a:buFont typeface="Courier New" panose="02070309020205020404" pitchFamily="49" charset="0"/>
              <a:buChar char="o"/>
            </a:pPr>
            <a:r>
              <a:rPr lang="en-GB" sz="1800" dirty="0"/>
              <a:t>the ‘big questions’ the set text raises</a:t>
            </a:r>
          </a:p>
          <a:p>
            <a:pPr lvl="1">
              <a:lnSpc>
                <a:spcPct val="100000"/>
              </a:lnSpc>
              <a:buClr>
                <a:schemeClr val="tx2"/>
              </a:buClr>
              <a:buSzPct val="60000"/>
              <a:buFont typeface="Courier New" panose="02070309020205020404" pitchFamily="49" charset="0"/>
              <a:buChar char="o"/>
            </a:pPr>
            <a:r>
              <a:rPr lang="en-GB" sz="1800" dirty="0"/>
              <a:t>the contexts/themes/ideas </a:t>
            </a:r>
          </a:p>
          <a:p>
            <a:pPr lvl="1">
              <a:lnSpc>
                <a:spcPct val="100000"/>
              </a:lnSpc>
              <a:buClr>
                <a:schemeClr val="tx2"/>
              </a:buClr>
              <a:buSzPct val="60000"/>
              <a:buFont typeface="Courier New" panose="02070309020205020404" pitchFamily="49" charset="0"/>
              <a:buChar char="o"/>
            </a:pPr>
            <a:r>
              <a:rPr lang="en-GB" sz="1800" dirty="0"/>
              <a:t>the ‘intertextuality’/allusions in the texts.</a:t>
            </a:r>
            <a:endParaRPr lang="en-GB" dirty="0"/>
          </a:p>
        </p:txBody>
      </p:sp>
    </p:spTree>
    <p:extLst>
      <p:ext uri="{BB962C8B-B14F-4D97-AF65-F5344CB8AC3E}">
        <p14:creationId xmlns:p14="http://schemas.microsoft.com/office/powerpoint/2010/main" val="34056338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2B8DD26-F915-4CF7-967A-E52564613F3D}"/>
              </a:ext>
            </a:extLst>
          </p:cNvPr>
          <p:cNvSpPr>
            <a:spLocks noGrp="1"/>
          </p:cNvSpPr>
          <p:nvPr>
            <p:ph type="title"/>
          </p:nvPr>
        </p:nvSpPr>
        <p:spPr>
          <a:xfrm>
            <a:off x="507480" y="441131"/>
            <a:ext cx="8045200" cy="431181"/>
          </a:xfrm>
        </p:spPr>
        <p:txBody>
          <a:bodyPr/>
          <a:lstStyle/>
          <a:p>
            <a:r>
              <a:rPr lang="en-GB" dirty="0"/>
              <a:t>Activity 5: Big questions</a:t>
            </a:r>
          </a:p>
        </p:txBody>
      </p:sp>
      <p:sp>
        <p:nvSpPr>
          <p:cNvPr id="3" name="Footer Placeholder 2">
            <a:extLst>
              <a:ext uri="{FF2B5EF4-FFF2-40B4-BE49-F238E27FC236}">
                <a16:creationId xmlns:a16="http://schemas.microsoft.com/office/drawing/2014/main" id="{9C32257F-6259-440F-9C6D-D075C408D953}"/>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9DF0AD0E-C887-45B2-B038-A9350036F815}"/>
              </a:ext>
            </a:extLst>
          </p:cNvPr>
          <p:cNvSpPr>
            <a:spLocks noGrp="1"/>
          </p:cNvSpPr>
          <p:nvPr>
            <p:ph type="sldNum" sz="quarter" idx="4"/>
          </p:nvPr>
        </p:nvSpPr>
        <p:spPr/>
        <p:txBody>
          <a:bodyPr/>
          <a:lstStyle/>
          <a:p>
            <a:fld id="{9D4704D4-DAEA-4D4A-A9DC-4373E3AC7101}" type="slidenum">
              <a:rPr lang="en-GB" smtClean="0"/>
              <a:pPr/>
              <a:t>45</a:t>
            </a:fld>
            <a:endParaRPr lang="en-GB" dirty="0"/>
          </a:p>
        </p:txBody>
      </p:sp>
      <p:sp>
        <p:nvSpPr>
          <p:cNvPr id="7" name="Content Placeholder 6">
            <a:extLst>
              <a:ext uri="{FF2B5EF4-FFF2-40B4-BE49-F238E27FC236}">
                <a16:creationId xmlns:a16="http://schemas.microsoft.com/office/drawing/2014/main" id="{64EE3474-ABBA-43FB-959B-50E4CC2A282E}"/>
              </a:ext>
            </a:extLst>
          </p:cNvPr>
          <p:cNvSpPr>
            <a:spLocks noGrp="1"/>
          </p:cNvSpPr>
          <p:nvPr>
            <p:ph idx="1"/>
          </p:nvPr>
        </p:nvSpPr>
        <p:spPr/>
        <p:txBody>
          <a:bodyPr/>
          <a:lstStyle/>
          <a:p>
            <a:pPr marL="0" indent="0">
              <a:buNone/>
            </a:pPr>
            <a:r>
              <a:rPr lang="en-GB" dirty="0"/>
              <a:t>Turn to page 9 in your </a:t>
            </a:r>
            <a:r>
              <a:rPr lang="en-GB" i="1" dirty="0"/>
              <a:t>Activities booklet </a:t>
            </a:r>
            <a:r>
              <a:rPr lang="en-GB" dirty="0"/>
              <a:t>and in the space provided consider the big questions for the texts you teach.</a:t>
            </a:r>
          </a:p>
          <a:p>
            <a:pPr marL="0" indent="0">
              <a:buNone/>
            </a:pPr>
            <a:endParaRPr lang="en-GB" dirty="0"/>
          </a:p>
          <a:p>
            <a:pPr marL="0" indent="0">
              <a:buNone/>
            </a:pPr>
            <a:r>
              <a:rPr lang="en-GB" dirty="0"/>
              <a:t>Taking </a:t>
            </a:r>
            <a:r>
              <a:rPr lang="en-GB" i="1" dirty="0"/>
              <a:t>The History Boys </a:t>
            </a:r>
            <a:r>
              <a:rPr lang="en-GB" dirty="0"/>
              <a:t>as an example, you could include big questions such as:</a:t>
            </a:r>
          </a:p>
          <a:p>
            <a:pPr marL="0" indent="0">
              <a:buNone/>
            </a:pPr>
            <a:endParaRPr lang="en-GB" dirty="0"/>
          </a:p>
          <a:p>
            <a:r>
              <a:rPr lang="en-GB" dirty="0"/>
              <a:t>Is poetry an antidote to the misery of life? </a:t>
            </a:r>
          </a:p>
          <a:p>
            <a:r>
              <a:rPr lang="en-GB" dirty="0"/>
              <a:t>What’s the best type of teacher?</a:t>
            </a:r>
          </a:p>
          <a:p>
            <a:r>
              <a:rPr lang="en-GB" dirty="0"/>
              <a:t>What is history? What’s it for? Who’s it for?</a:t>
            </a:r>
          </a:p>
          <a:p>
            <a:r>
              <a:rPr lang="en-GB" dirty="0"/>
              <a:t>What are the best moments in reading?</a:t>
            </a:r>
          </a:p>
          <a:p>
            <a:pPr marL="0" indent="0">
              <a:buNone/>
            </a:pPr>
            <a:endParaRPr lang="en-GB" dirty="0"/>
          </a:p>
          <a:p>
            <a:pPr marL="0" indent="0">
              <a:buNone/>
            </a:pPr>
            <a:endParaRPr lang="en-GB" dirty="0"/>
          </a:p>
          <a:p>
            <a:pPr marL="0" indent="0">
              <a:buNone/>
            </a:pPr>
            <a:endParaRPr lang="en-GB" dirty="0"/>
          </a:p>
          <a:p>
            <a:endParaRPr lang="en-GB" dirty="0"/>
          </a:p>
          <a:p>
            <a:endParaRPr lang="en-GB" dirty="0"/>
          </a:p>
          <a:p>
            <a:endParaRPr lang="en-GB" dirty="0"/>
          </a:p>
        </p:txBody>
      </p:sp>
    </p:spTree>
    <p:extLst>
      <p:ext uri="{BB962C8B-B14F-4D97-AF65-F5344CB8AC3E}">
        <p14:creationId xmlns:p14="http://schemas.microsoft.com/office/powerpoint/2010/main" val="33267927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F3228-B2A3-4E00-B148-1B76601931CC}"/>
              </a:ext>
            </a:extLst>
          </p:cNvPr>
          <p:cNvSpPr>
            <a:spLocks noGrp="1"/>
          </p:cNvSpPr>
          <p:nvPr>
            <p:ph type="title"/>
          </p:nvPr>
        </p:nvSpPr>
        <p:spPr/>
        <p:txBody>
          <a:bodyPr/>
          <a:lstStyle/>
          <a:p>
            <a:r>
              <a:rPr lang="en-GB" dirty="0"/>
              <a:t>Thematic connections across English: Why?</a:t>
            </a:r>
          </a:p>
        </p:txBody>
      </p:sp>
      <p:sp>
        <p:nvSpPr>
          <p:cNvPr id="3" name="Footer Placeholder 2">
            <a:extLst>
              <a:ext uri="{FF2B5EF4-FFF2-40B4-BE49-F238E27FC236}">
                <a16:creationId xmlns:a16="http://schemas.microsoft.com/office/drawing/2014/main" id="{0F171177-5D5B-4462-B950-1DAE338F77A3}"/>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AB3CF5DB-03AB-4F20-8433-0F117950C553}"/>
              </a:ext>
            </a:extLst>
          </p:cNvPr>
          <p:cNvSpPr>
            <a:spLocks noGrp="1"/>
          </p:cNvSpPr>
          <p:nvPr>
            <p:ph type="sldNum" sz="quarter" idx="4"/>
          </p:nvPr>
        </p:nvSpPr>
        <p:spPr/>
        <p:txBody>
          <a:bodyPr/>
          <a:lstStyle/>
          <a:p>
            <a:fld id="{9D4704D4-DAEA-4D4A-A9DC-4373E3AC7101}" type="slidenum">
              <a:rPr lang="en-GB" smtClean="0"/>
              <a:pPr/>
              <a:t>46</a:t>
            </a:fld>
            <a:endParaRPr lang="en-GB" dirty="0"/>
          </a:p>
        </p:txBody>
      </p:sp>
      <p:sp>
        <p:nvSpPr>
          <p:cNvPr id="5" name="Content Placeholder 4">
            <a:extLst>
              <a:ext uri="{FF2B5EF4-FFF2-40B4-BE49-F238E27FC236}">
                <a16:creationId xmlns:a16="http://schemas.microsoft.com/office/drawing/2014/main" id="{3124EEF5-68D4-4496-8230-B756B7E9464F}"/>
              </a:ext>
            </a:extLst>
          </p:cNvPr>
          <p:cNvSpPr>
            <a:spLocks noGrp="1"/>
          </p:cNvSpPr>
          <p:nvPr>
            <p:ph idx="1"/>
          </p:nvPr>
        </p:nvSpPr>
        <p:spPr/>
        <p:txBody>
          <a:bodyPr/>
          <a:lstStyle/>
          <a:p>
            <a:r>
              <a:rPr lang="en-GB" dirty="0"/>
              <a:t>A curriculum that makes connections to other texts/sources by theme, ideas, context, and craft can benefit knowledge and understanding of both Language and Literature.</a:t>
            </a:r>
          </a:p>
          <a:p>
            <a:endParaRPr lang="en-GB" dirty="0"/>
          </a:p>
          <a:p>
            <a:r>
              <a:rPr lang="en-GB" dirty="0"/>
              <a:t>A connected and varied selection of texts/literature enriches the student’s reading experience and will build confidence to approach unfamiliar texts in a more informed manner and with less trepidation (and hopefully encourage independent reading and enquiry).</a:t>
            </a:r>
          </a:p>
          <a:p>
            <a:endParaRPr lang="en-GB" dirty="0"/>
          </a:p>
        </p:txBody>
      </p:sp>
    </p:spTree>
    <p:extLst>
      <p:ext uri="{BB962C8B-B14F-4D97-AF65-F5344CB8AC3E}">
        <p14:creationId xmlns:p14="http://schemas.microsoft.com/office/powerpoint/2010/main" val="5255002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84605-12B0-499B-93DE-6FFB2469607F}"/>
              </a:ext>
            </a:extLst>
          </p:cNvPr>
          <p:cNvSpPr>
            <a:spLocks noGrp="1"/>
          </p:cNvSpPr>
          <p:nvPr>
            <p:ph type="title"/>
          </p:nvPr>
        </p:nvSpPr>
        <p:spPr/>
        <p:txBody>
          <a:bodyPr/>
          <a:lstStyle/>
          <a:p>
            <a:r>
              <a:rPr lang="en-GB" dirty="0"/>
              <a:t>Centrality of AO3</a:t>
            </a:r>
          </a:p>
        </p:txBody>
      </p:sp>
      <p:sp>
        <p:nvSpPr>
          <p:cNvPr id="3" name="Footer Placeholder 2">
            <a:extLst>
              <a:ext uri="{FF2B5EF4-FFF2-40B4-BE49-F238E27FC236}">
                <a16:creationId xmlns:a16="http://schemas.microsoft.com/office/drawing/2014/main" id="{9EB7AC36-55B6-4897-BE4A-28AD067B1CE8}"/>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0152F9FC-3942-402F-8293-6BC8B887C67A}"/>
              </a:ext>
            </a:extLst>
          </p:cNvPr>
          <p:cNvSpPr>
            <a:spLocks noGrp="1"/>
          </p:cNvSpPr>
          <p:nvPr>
            <p:ph type="sldNum" sz="quarter" idx="4"/>
          </p:nvPr>
        </p:nvSpPr>
        <p:spPr/>
        <p:txBody>
          <a:bodyPr/>
          <a:lstStyle/>
          <a:p>
            <a:fld id="{9D4704D4-DAEA-4D4A-A9DC-4373E3AC7101}" type="slidenum">
              <a:rPr lang="en-GB" smtClean="0"/>
              <a:pPr/>
              <a:t>47</a:t>
            </a:fld>
            <a:endParaRPr lang="en-GB" dirty="0"/>
          </a:p>
        </p:txBody>
      </p:sp>
      <p:sp>
        <p:nvSpPr>
          <p:cNvPr id="10" name="Content Placeholder 4">
            <a:extLst>
              <a:ext uri="{FF2B5EF4-FFF2-40B4-BE49-F238E27FC236}">
                <a16:creationId xmlns:a16="http://schemas.microsoft.com/office/drawing/2014/main" id="{6F0C2DBC-1AD0-4C6A-9F7D-BD235215C591}"/>
              </a:ext>
            </a:extLst>
          </p:cNvPr>
          <p:cNvSpPr>
            <a:spLocks noGrp="1"/>
          </p:cNvSpPr>
          <p:nvPr>
            <p:ph idx="1"/>
          </p:nvPr>
        </p:nvSpPr>
        <p:spPr/>
        <p:txBody>
          <a:bodyPr/>
          <a:lstStyle/>
          <a:p>
            <a:endParaRPr lang="en-GB" dirty="0"/>
          </a:p>
          <a:p>
            <a:endParaRPr lang="en-GB" dirty="0"/>
          </a:p>
          <a:p>
            <a:endParaRPr lang="en-GB" dirty="0"/>
          </a:p>
          <a:p>
            <a:endParaRPr lang="en-GB" dirty="0"/>
          </a:p>
          <a:p>
            <a:endParaRPr lang="en-GB" dirty="0"/>
          </a:p>
          <a:p>
            <a:endParaRPr lang="en-GB" dirty="0"/>
          </a:p>
          <a:p>
            <a:pPr marL="0" indent="0">
              <a:buNone/>
            </a:pPr>
            <a:r>
              <a:rPr lang="en-GB" dirty="0"/>
              <a:t>The AOs and the </a:t>
            </a:r>
            <a:r>
              <a:rPr lang="en-GB" i="1" dirty="0"/>
              <a:t>Reports on the exam </a:t>
            </a:r>
            <a:r>
              <a:rPr lang="en-GB" dirty="0"/>
              <a:t>for both specifications foreground a writer’s </a:t>
            </a:r>
            <a:r>
              <a:rPr lang="en-GB" b="1" dirty="0"/>
              <a:t>ideas and perspectives </a:t>
            </a:r>
            <a:r>
              <a:rPr lang="en-GB" dirty="0"/>
              <a:t>over that of any narrow definition of context as only relating to the history of the text (what society was like when it was set and/or written) or biographical information about the author.</a:t>
            </a:r>
          </a:p>
          <a:p>
            <a:pPr marL="0" indent="0">
              <a:buNone/>
            </a:pPr>
            <a:endParaRPr lang="en-GB" dirty="0"/>
          </a:p>
          <a:p>
            <a:pPr marL="0" indent="0">
              <a:buNone/>
            </a:pPr>
            <a:r>
              <a:rPr lang="en-GB" dirty="0"/>
              <a:t>Consider the opportunities to use the contexts of your set texts (and intertextual references/allusions within them) as a spring-board for making connections with other texts/literature.</a:t>
            </a:r>
          </a:p>
          <a:p>
            <a:pPr marL="0" indent="0">
              <a:buNone/>
            </a:pPr>
            <a:endParaRPr lang="en-GB" dirty="0"/>
          </a:p>
          <a:p>
            <a:pPr marL="0" indent="0">
              <a:buNone/>
            </a:pPr>
            <a:r>
              <a:rPr lang="en-GB" dirty="0"/>
              <a:t>(For a deep-dive into context in Literature, see our </a:t>
            </a:r>
            <a:r>
              <a:rPr lang="en-GB" i="1" dirty="0"/>
              <a:t>Focus on: Context </a:t>
            </a:r>
            <a:r>
              <a:rPr lang="en-GB" dirty="0"/>
              <a:t>pack)</a:t>
            </a:r>
          </a:p>
          <a:p>
            <a:endParaRPr lang="en-GB" dirty="0"/>
          </a:p>
        </p:txBody>
      </p:sp>
      <p:graphicFrame>
        <p:nvGraphicFramePr>
          <p:cNvPr id="8" name="Table 7">
            <a:extLst>
              <a:ext uri="{FF2B5EF4-FFF2-40B4-BE49-F238E27FC236}">
                <a16:creationId xmlns:a16="http://schemas.microsoft.com/office/drawing/2014/main" id="{26438CC4-9965-4F67-8006-67380E6B4892}"/>
              </a:ext>
            </a:extLst>
          </p:cNvPr>
          <p:cNvGraphicFramePr>
            <a:graphicFrameLocks noGrp="1"/>
          </p:cNvGraphicFramePr>
          <p:nvPr>
            <p:extLst>
              <p:ext uri="{D42A27DB-BD31-4B8C-83A1-F6EECF244321}">
                <p14:modId xmlns:p14="http://schemas.microsoft.com/office/powerpoint/2010/main" val="3645448827"/>
              </p:ext>
            </p:extLst>
          </p:nvPr>
        </p:nvGraphicFramePr>
        <p:xfrm>
          <a:off x="632113" y="1395719"/>
          <a:ext cx="8045450" cy="1933054"/>
        </p:xfrm>
        <a:graphic>
          <a:graphicData uri="http://schemas.openxmlformats.org/drawingml/2006/table">
            <a:tbl>
              <a:tblPr firstRow="1" firstCol="1" bandRow="1"/>
              <a:tblGrid>
                <a:gridCol w="4022725">
                  <a:extLst>
                    <a:ext uri="{9D8B030D-6E8A-4147-A177-3AD203B41FA5}">
                      <a16:colId xmlns:a16="http://schemas.microsoft.com/office/drawing/2014/main" val="3641994628"/>
                    </a:ext>
                  </a:extLst>
                </a:gridCol>
                <a:gridCol w="4022725">
                  <a:extLst>
                    <a:ext uri="{9D8B030D-6E8A-4147-A177-3AD203B41FA5}">
                      <a16:colId xmlns:a16="http://schemas.microsoft.com/office/drawing/2014/main" val="2731319528"/>
                    </a:ext>
                  </a:extLst>
                </a:gridCol>
              </a:tblGrid>
              <a:tr h="372167">
                <a:tc gridSpan="2">
                  <a:txBody>
                    <a:bodyPr/>
                    <a:lstStyle/>
                    <a:p>
                      <a:pPr algn="ctr"/>
                      <a:r>
                        <a:rPr lang="en-GB" sz="1800" b="1" dirty="0">
                          <a:solidFill>
                            <a:schemeClr val="bg1"/>
                          </a:solidFill>
                        </a:rPr>
                        <a:t>AO3</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12878"/>
                    </a:solidFill>
                  </a:tcPr>
                </a:tc>
                <a:tc hMerge="1">
                  <a:txBody>
                    <a:bodyPr/>
                    <a:lstStyle/>
                    <a:p>
                      <a:endParaRPr lang="en-GB" sz="1800" dirty="0">
                        <a:solidFill>
                          <a:schemeClr val="bg1"/>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12878"/>
                    </a:solidFill>
                  </a:tcPr>
                </a:tc>
                <a:extLst>
                  <a:ext uri="{0D108BD9-81ED-4DB2-BD59-A6C34878D82A}">
                    <a16:rowId xmlns:a16="http://schemas.microsoft.com/office/drawing/2014/main" val="1985222434"/>
                  </a:ext>
                </a:extLst>
              </a:tr>
              <a:tr h="372167">
                <a:tc>
                  <a:txBody>
                    <a:bodyPr/>
                    <a:lstStyle/>
                    <a:p>
                      <a:r>
                        <a:rPr lang="en-GB" sz="1800" dirty="0">
                          <a:solidFill>
                            <a:schemeClr val="bg1"/>
                          </a:solidFill>
                        </a:rPr>
                        <a:t>English Language</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784BE"/>
                    </a:solidFill>
                  </a:tcPr>
                </a:tc>
                <a:tc>
                  <a:txBody>
                    <a:bodyPr/>
                    <a:lstStyle/>
                    <a:p>
                      <a:r>
                        <a:rPr lang="en-GB" sz="1800" dirty="0">
                          <a:solidFill>
                            <a:schemeClr val="bg1"/>
                          </a:solidFill>
                        </a:rPr>
                        <a:t>English Literature</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784BE"/>
                    </a:solidFill>
                  </a:tcPr>
                </a:tc>
                <a:extLst>
                  <a:ext uri="{0D108BD9-81ED-4DB2-BD59-A6C34878D82A}">
                    <a16:rowId xmlns:a16="http://schemas.microsoft.com/office/drawing/2014/main" val="25813739"/>
                  </a:ext>
                </a:extLst>
              </a:tr>
              <a:tr h="0">
                <a:tc>
                  <a:txBody>
                    <a:bodyPr/>
                    <a:lstStyle/>
                    <a:p>
                      <a:pPr>
                        <a:lnSpc>
                          <a:spcPct val="100000"/>
                        </a:lnSpc>
                        <a:spcAft>
                          <a:spcPts val="0"/>
                        </a:spcAft>
                      </a:pPr>
                      <a:r>
                        <a:rPr lang="en-GB" sz="1800" dirty="0">
                          <a:effectLst/>
                        </a:rPr>
                        <a:t>Compare writers’ </a:t>
                      </a:r>
                      <a:r>
                        <a:rPr lang="en-GB" sz="1800" b="1" dirty="0">
                          <a:effectLst/>
                        </a:rPr>
                        <a:t>ideas and perspectives</a:t>
                      </a:r>
                      <a:r>
                        <a:rPr lang="en-GB" sz="1800" dirty="0">
                          <a:effectLst/>
                        </a:rPr>
                        <a:t>, as well as how these are conveyed, across two or more texts.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en-GB" sz="1800" dirty="0">
                          <a:effectLst/>
                        </a:rPr>
                        <a:t>Show understanding of the relationships between texts and the </a:t>
                      </a:r>
                      <a:r>
                        <a:rPr lang="en-GB" sz="1800" b="1" dirty="0">
                          <a:effectLst/>
                        </a:rPr>
                        <a:t>contexts</a:t>
                      </a:r>
                      <a:r>
                        <a:rPr lang="en-GB" sz="1800" dirty="0">
                          <a:effectLst/>
                        </a:rPr>
                        <a:t> in which they were written.</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167861802"/>
                  </a:ext>
                </a:extLst>
              </a:tr>
            </a:tbl>
          </a:graphicData>
        </a:graphic>
      </p:graphicFrame>
    </p:spTree>
    <p:extLst>
      <p:ext uri="{BB962C8B-B14F-4D97-AF65-F5344CB8AC3E}">
        <p14:creationId xmlns:p14="http://schemas.microsoft.com/office/powerpoint/2010/main" val="20310782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1FF5C-692D-4A99-9FE1-D58153DF511C}"/>
              </a:ext>
            </a:extLst>
          </p:cNvPr>
          <p:cNvSpPr>
            <a:spLocks noGrp="1"/>
          </p:cNvSpPr>
          <p:nvPr>
            <p:ph type="title"/>
          </p:nvPr>
        </p:nvSpPr>
        <p:spPr/>
        <p:txBody>
          <a:bodyPr/>
          <a:lstStyle/>
          <a:p>
            <a:r>
              <a:rPr lang="en-GB" dirty="0"/>
              <a:t>Activity 6: Thematic connections</a:t>
            </a:r>
          </a:p>
        </p:txBody>
      </p:sp>
      <p:sp>
        <p:nvSpPr>
          <p:cNvPr id="3" name="Footer Placeholder 2">
            <a:extLst>
              <a:ext uri="{FF2B5EF4-FFF2-40B4-BE49-F238E27FC236}">
                <a16:creationId xmlns:a16="http://schemas.microsoft.com/office/drawing/2014/main" id="{03A73A01-C640-46C1-8F2D-2406D7F3A781}"/>
              </a:ext>
            </a:extLst>
          </p:cNvPr>
          <p:cNvSpPr>
            <a:spLocks noGrp="1"/>
          </p:cNvSpPr>
          <p:nvPr>
            <p:ph type="ftr" sz="quarter" idx="10"/>
          </p:nvPr>
        </p:nvSpPr>
        <p:spPr/>
        <p:txBody>
          <a:bodyPr/>
          <a:lstStyle/>
          <a:p>
            <a:r>
              <a:rPr lang="en-US"/>
              <a:t>Copyright © 2021 AQA and its licensors. All rights reserved.</a:t>
            </a:r>
            <a:endParaRPr lang="en-US" dirty="0"/>
          </a:p>
        </p:txBody>
      </p:sp>
      <p:sp>
        <p:nvSpPr>
          <p:cNvPr id="4" name="Slide Number Placeholder 3">
            <a:extLst>
              <a:ext uri="{FF2B5EF4-FFF2-40B4-BE49-F238E27FC236}">
                <a16:creationId xmlns:a16="http://schemas.microsoft.com/office/drawing/2014/main" id="{6C43E362-524A-49E3-BCF8-F07E4E73C406}"/>
              </a:ext>
            </a:extLst>
          </p:cNvPr>
          <p:cNvSpPr>
            <a:spLocks noGrp="1"/>
          </p:cNvSpPr>
          <p:nvPr>
            <p:ph type="sldNum" sz="quarter" idx="4"/>
          </p:nvPr>
        </p:nvSpPr>
        <p:spPr/>
        <p:txBody>
          <a:bodyPr/>
          <a:lstStyle/>
          <a:p>
            <a:fld id="{9D4704D4-DAEA-4D4A-A9DC-4373E3AC7101}" type="slidenum">
              <a:rPr lang="en-GB" smtClean="0"/>
              <a:pPr/>
              <a:t>48</a:t>
            </a:fld>
            <a:endParaRPr lang="en-GB" dirty="0"/>
          </a:p>
        </p:txBody>
      </p:sp>
      <p:sp>
        <p:nvSpPr>
          <p:cNvPr id="5" name="Content Placeholder 4">
            <a:extLst>
              <a:ext uri="{FF2B5EF4-FFF2-40B4-BE49-F238E27FC236}">
                <a16:creationId xmlns:a16="http://schemas.microsoft.com/office/drawing/2014/main" id="{8855165D-7863-44E5-BD16-CC4FE4F04591}"/>
              </a:ext>
            </a:extLst>
          </p:cNvPr>
          <p:cNvSpPr>
            <a:spLocks noGrp="1"/>
          </p:cNvSpPr>
          <p:nvPr>
            <p:ph idx="1"/>
          </p:nvPr>
        </p:nvSpPr>
        <p:spPr/>
        <p:txBody>
          <a:bodyPr/>
          <a:lstStyle/>
          <a:p>
            <a:pPr marL="0" indent="0">
              <a:buNone/>
            </a:pPr>
            <a:r>
              <a:rPr lang="en-GB" dirty="0"/>
              <a:t>Have a go at mapping a theme that connects the texts you teach. Turn to page 10 in your </a:t>
            </a:r>
            <a:r>
              <a:rPr lang="en-GB" i="1" dirty="0"/>
              <a:t>Activities booklet</a:t>
            </a:r>
            <a:r>
              <a:rPr lang="en-GB" dirty="0"/>
              <a:t>.</a:t>
            </a:r>
          </a:p>
          <a:p>
            <a:pPr marL="0" indent="0">
              <a:buNone/>
            </a:pPr>
            <a:endParaRPr lang="en-GB" dirty="0"/>
          </a:p>
          <a:p>
            <a:pPr marL="0" indent="0">
              <a:buNone/>
            </a:pPr>
            <a:r>
              <a:rPr lang="en-GB" dirty="0"/>
              <a:t>An example is provided in your </a:t>
            </a:r>
            <a:r>
              <a:rPr lang="en-GB" i="1" dirty="0"/>
              <a:t>Handouts booklet </a:t>
            </a:r>
            <a:r>
              <a:rPr lang="en-GB" dirty="0"/>
              <a:t>on page 10 for illustration purposes, using the theme of the presentation (and representation) of women.</a:t>
            </a:r>
          </a:p>
          <a:p>
            <a:pPr marL="0" indent="0">
              <a:buNone/>
            </a:pPr>
            <a:endParaRPr lang="en-GB" dirty="0"/>
          </a:p>
          <a:p>
            <a:pPr marL="0" indent="0">
              <a:buNone/>
            </a:pPr>
            <a:r>
              <a:rPr lang="en-GB" dirty="0"/>
              <a:t>(Note: Here we’ve only referred to texts covered on AQA English specifications. You’re welcome to extend this beyond AQA materials).</a:t>
            </a:r>
          </a:p>
          <a:p>
            <a:pPr marL="0" indent="0">
              <a:buNone/>
            </a:pPr>
            <a:endParaRPr lang="en-GB" dirty="0"/>
          </a:p>
          <a:p>
            <a:pPr marL="0" indent="0">
              <a:buNone/>
            </a:pPr>
            <a:endParaRPr lang="en-GB" dirty="0"/>
          </a:p>
          <a:p>
            <a:pPr marL="0" indent="0">
              <a:buNone/>
            </a:pPr>
            <a:endParaRPr lang="en-GB" dirty="0"/>
          </a:p>
          <a:p>
            <a:endParaRPr lang="en-GB" dirty="0"/>
          </a:p>
        </p:txBody>
      </p:sp>
    </p:spTree>
    <p:extLst>
      <p:ext uri="{BB962C8B-B14F-4D97-AF65-F5344CB8AC3E}">
        <p14:creationId xmlns:p14="http://schemas.microsoft.com/office/powerpoint/2010/main" val="36210056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6A62B-B61C-4C92-9C46-F6FD71D4B56E}"/>
              </a:ext>
            </a:extLst>
          </p:cNvPr>
          <p:cNvSpPr>
            <a:spLocks noGrp="1"/>
          </p:cNvSpPr>
          <p:nvPr>
            <p:ph type="title"/>
          </p:nvPr>
        </p:nvSpPr>
        <p:spPr/>
        <p:txBody>
          <a:bodyPr/>
          <a:lstStyle/>
          <a:p>
            <a:r>
              <a:rPr lang="en-GB" dirty="0"/>
              <a:t>Intertextuality and allusions</a:t>
            </a:r>
          </a:p>
        </p:txBody>
      </p:sp>
      <p:sp>
        <p:nvSpPr>
          <p:cNvPr id="3" name="Footer Placeholder 2">
            <a:extLst>
              <a:ext uri="{FF2B5EF4-FFF2-40B4-BE49-F238E27FC236}">
                <a16:creationId xmlns:a16="http://schemas.microsoft.com/office/drawing/2014/main" id="{3B7E5FEA-12D3-4870-8BD7-55313C5D9536}"/>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4A8F1B37-AD24-46B2-903E-934831BD2810}"/>
              </a:ext>
            </a:extLst>
          </p:cNvPr>
          <p:cNvSpPr>
            <a:spLocks noGrp="1"/>
          </p:cNvSpPr>
          <p:nvPr>
            <p:ph type="sldNum" sz="quarter" idx="4"/>
          </p:nvPr>
        </p:nvSpPr>
        <p:spPr/>
        <p:txBody>
          <a:bodyPr/>
          <a:lstStyle/>
          <a:p>
            <a:fld id="{9D4704D4-DAEA-4D4A-A9DC-4373E3AC7101}" type="slidenum">
              <a:rPr lang="en-GB" smtClean="0"/>
              <a:pPr/>
              <a:t>49</a:t>
            </a:fld>
            <a:endParaRPr lang="en-GB" dirty="0"/>
          </a:p>
        </p:txBody>
      </p:sp>
      <p:sp>
        <p:nvSpPr>
          <p:cNvPr id="5" name="Content Placeholder 4">
            <a:extLst>
              <a:ext uri="{FF2B5EF4-FFF2-40B4-BE49-F238E27FC236}">
                <a16:creationId xmlns:a16="http://schemas.microsoft.com/office/drawing/2014/main" id="{6024B118-DD7F-4282-9EBD-0CB37E06BBA0}"/>
              </a:ext>
            </a:extLst>
          </p:cNvPr>
          <p:cNvSpPr>
            <a:spLocks noGrp="1"/>
          </p:cNvSpPr>
          <p:nvPr>
            <p:ph idx="1"/>
          </p:nvPr>
        </p:nvSpPr>
        <p:spPr>
          <a:xfrm>
            <a:off x="540000" y="1731600"/>
            <a:ext cx="8045200" cy="4406804"/>
          </a:xfrm>
        </p:spPr>
        <p:txBody>
          <a:bodyPr/>
          <a:lstStyle/>
          <a:p>
            <a:pPr marL="0" indent="0">
              <a:buNone/>
            </a:pPr>
            <a:r>
              <a:rPr lang="en-GB" dirty="0"/>
              <a:t>Another possible starting point when planning your curriculum is to consider the significance of any intertextual references/allusions in the texts you teach. </a:t>
            </a:r>
          </a:p>
          <a:p>
            <a:pPr marL="0" indent="0">
              <a:lnSpc>
                <a:spcPct val="100000"/>
              </a:lnSpc>
              <a:buNone/>
            </a:pPr>
            <a:endParaRPr lang="en-GB" sz="1100" dirty="0"/>
          </a:p>
          <a:p>
            <a:pPr marL="0" indent="0">
              <a:buNone/>
            </a:pPr>
            <a:r>
              <a:rPr lang="en-GB" dirty="0"/>
              <a:t>Allusions take various forms. Some examples are provided below:</a:t>
            </a:r>
          </a:p>
          <a:p>
            <a:pPr marL="0" indent="0">
              <a:lnSpc>
                <a:spcPct val="100000"/>
              </a:lnSpc>
              <a:buNone/>
            </a:pPr>
            <a:endParaRPr lang="en-GB" sz="1200" dirty="0"/>
          </a:p>
          <a:p>
            <a:pPr>
              <a:lnSpc>
                <a:spcPct val="100000"/>
              </a:lnSpc>
            </a:pPr>
            <a:r>
              <a:rPr lang="en-GB" b="1" dirty="0"/>
              <a:t>Literary</a:t>
            </a:r>
            <a:r>
              <a:rPr lang="en-GB" dirty="0"/>
              <a:t>: Petrarchan sonnets in </a:t>
            </a:r>
            <a:r>
              <a:rPr lang="en-GB" i="1" dirty="0"/>
              <a:t>Romeo and Juliet</a:t>
            </a:r>
            <a:r>
              <a:rPr lang="en-GB" dirty="0"/>
              <a:t>; ‘If we were not perfectly convinced that Hamlet’s father died before the play began, there would be nothing more remarkable in his taking a stroll at night…’</a:t>
            </a:r>
          </a:p>
          <a:p>
            <a:pPr>
              <a:lnSpc>
                <a:spcPct val="100000"/>
              </a:lnSpc>
            </a:pPr>
            <a:r>
              <a:rPr lang="en-GB" b="1" dirty="0"/>
              <a:t>Classical</a:t>
            </a:r>
            <a:r>
              <a:rPr lang="en-GB" dirty="0"/>
              <a:t>: ‘she hath Dian’s wit’ (</a:t>
            </a:r>
            <a:r>
              <a:rPr lang="en-GB" i="1" dirty="0"/>
              <a:t>Romeo and Juliet</a:t>
            </a:r>
            <a:r>
              <a:rPr lang="en-GB" dirty="0"/>
              <a:t>); ‘And Fortune, on his damned quarrel smiling, showed like a rebel’s whore’ (</a:t>
            </a:r>
            <a:r>
              <a:rPr lang="en-GB" i="1" dirty="0"/>
              <a:t>Macbeth</a:t>
            </a:r>
            <a:r>
              <a:rPr lang="en-GB" dirty="0"/>
              <a:t>).</a:t>
            </a:r>
          </a:p>
          <a:p>
            <a:pPr>
              <a:lnSpc>
                <a:spcPct val="100000"/>
              </a:lnSpc>
            </a:pPr>
            <a:r>
              <a:rPr lang="en-GB" b="1" dirty="0"/>
              <a:t>Biblical</a:t>
            </a:r>
            <a:r>
              <a:rPr lang="en-GB" dirty="0"/>
              <a:t>: ‘All flesh is grass’ (‘War Photographer’); ‘’rode through the valley of death’ (‘The Charge of the Light Brigade’).</a:t>
            </a:r>
          </a:p>
          <a:p>
            <a:pPr>
              <a:lnSpc>
                <a:spcPct val="100000"/>
              </a:lnSpc>
            </a:pPr>
            <a:r>
              <a:rPr lang="en-GB" b="1" dirty="0"/>
              <a:t>Historical</a:t>
            </a:r>
            <a:r>
              <a:rPr lang="en-GB" dirty="0"/>
              <a:t>: ‘In all matters of discovery and invention, even of those that appertain to the imagination, we are continually reminded of the story of Columbus and his egg’ (</a:t>
            </a:r>
            <a:r>
              <a:rPr lang="en-GB" i="1" dirty="0"/>
              <a:t>Frankenstein</a:t>
            </a:r>
            <a:r>
              <a:rPr lang="en-GB" dirty="0"/>
              <a:t>).</a:t>
            </a:r>
          </a:p>
          <a:p>
            <a:pPr>
              <a:lnSpc>
                <a:spcPct val="100000"/>
              </a:lnSpc>
            </a:pPr>
            <a:r>
              <a:rPr lang="en-GB" b="1" dirty="0"/>
              <a:t>Cultural</a:t>
            </a:r>
            <a:r>
              <a:rPr lang="en-GB" dirty="0"/>
              <a:t>: ‘It’s a sin’ (</a:t>
            </a:r>
            <a:r>
              <a:rPr lang="en-GB" i="1" dirty="0"/>
              <a:t>The History Boys</a:t>
            </a:r>
            <a:r>
              <a:rPr lang="en-GB" dirty="0"/>
              <a:t>).</a:t>
            </a:r>
          </a:p>
          <a:p>
            <a:endParaRPr lang="en-GB" dirty="0"/>
          </a:p>
        </p:txBody>
      </p:sp>
    </p:spTree>
    <p:extLst>
      <p:ext uri="{BB962C8B-B14F-4D97-AF65-F5344CB8AC3E}">
        <p14:creationId xmlns:p14="http://schemas.microsoft.com/office/powerpoint/2010/main" val="1253495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2478D9B-BE54-40FF-A3C8-84FC7F207401}"/>
              </a:ext>
            </a:extLst>
          </p:cNvPr>
          <p:cNvSpPr>
            <a:spLocks noGrp="1"/>
          </p:cNvSpPr>
          <p:nvPr>
            <p:ph type="title"/>
          </p:nvPr>
        </p:nvSpPr>
        <p:spPr/>
        <p:txBody>
          <a:bodyPr/>
          <a:lstStyle/>
          <a:p>
            <a:r>
              <a:rPr lang="en-GB" dirty="0"/>
              <a:t>What is co-teachability?</a:t>
            </a:r>
          </a:p>
        </p:txBody>
      </p:sp>
      <p:sp>
        <p:nvSpPr>
          <p:cNvPr id="3" name="Footer Placeholder 2">
            <a:extLst>
              <a:ext uri="{FF2B5EF4-FFF2-40B4-BE49-F238E27FC236}">
                <a16:creationId xmlns:a16="http://schemas.microsoft.com/office/drawing/2014/main" id="{D9FACDCF-6B1C-4075-804E-8EF2F31DDECC}"/>
              </a:ext>
            </a:extLst>
          </p:cNvPr>
          <p:cNvSpPr>
            <a:spLocks noGrp="1"/>
          </p:cNvSpPr>
          <p:nvPr>
            <p:ph type="ftr" sz="quarter" idx="10"/>
          </p:nvPr>
        </p:nvSpPr>
        <p:spPr/>
        <p:txBody>
          <a:bodyPr/>
          <a:lstStyle/>
          <a:p>
            <a:r>
              <a:rPr lang="en-US" dirty="0"/>
              <a:t>Copyright © 2021 AQA and its licensors. All rights reserved.</a:t>
            </a:r>
          </a:p>
        </p:txBody>
      </p:sp>
      <p:sp>
        <p:nvSpPr>
          <p:cNvPr id="5" name="Slide Number Placeholder 4">
            <a:extLst>
              <a:ext uri="{FF2B5EF4-FFF2-40B4-BE49-F238E27FC236}">
                <a16:creationId xmlns:a16="http://schemas.microsoft.com/office/drawing/2014/main" id="{7BC335E6-8A57-4BED-A9D8-310642C8DFEA}"/>
              </a:ext>
            </a:extLst>
          </p:cNvPr>
          <p:cNvSpPr>
            <a:spLocks noGrp="1"/>
          </p:cNvSpPr>
          <p:nvPr>
            <p:ph type="sldNum" sz="quarter" idx="4"/>
          </p:nvPr>
        </p:nvSpPr>
        <p:spPr/>
        <p:txBody>
          <a:bodyPr/>
          <a:lstStyle/>
          <a:p>
            <a:fld id="{9D4704D4-DAEA-4D4A-A9DC-4373E3AC7101}" type="slidenum">
              <a:rPr lang="en-GB" smtClean="0"/>
              <a:pPr/>
              <a:t>5</a:t>
            </a:fld>
            <a:endParaRPr lang="en-GB" dirty="0"/>
          </a:p>
        </p:txBody>
      </p:sp>
      <p:sp>
        <p:nvSpPr>
          <p:cNvPr id="7" name="Content Placeholder 6">
            <a:extLst>
              <a:ext uri="{FF2B5EF4-FFF2-40B4-BE49-F238E27FC236}">
                <a16:creationId xmlns:a16="http://schemas.microsoft.com/office/drawing/2014/main" id="{5A43D336-8103-4BB4-BFBA-C44AF2592CCB}"/>
              </a:ext>
            </a:extLst>
          </p:cNvPr>
          <p:cNvSpPr>
            <a:spLocks noGrp="1"/>
          </p:cNvSpPr>
          <p:nvPr>
            <p:ph idx="1"/>
          </p:nvPr>
        </p:nvSpPr>
        <p:spPr/>
        <p:txBody>
          <a:bodyPr/>
          <a:lstStyle/>
          <a:p>
            <a:pPr marL="0" indent="0">
              <a:buNone/>
            </a:pPr>
            <a:r>
              <a:rPr lang="en-GB" dirty="0"/>
              <a:t>Co-teachability can be viewed simply as recognition of, and a desire to teach, GCSE English Language and GCSE English Literature as one whole curriculum area.</a:t>
            </a:r>
          </a:p>
          <a:p>
            <a:pPr marL="0" indent="0">
              <a:buNone/>
            </a:pPr>
            <a:endParaRPr lang="en-GB" dirty="0"/>
          </a:p>
          <a:p>
            <a:pPr marL="0" indent="0">
              <a:lnSpc>
                <a:spcPct val="100000"/>
              </a:lnSpc>
              <a:buNone/>
            </a:pPr>
            <a:r>
              <a:rPr lang="en-GB" dirty="0"/>
              <a:t>Separating English into two discrete subjects serves the purpose of assessment, so students can be awarded two qualifications, but the work done in classrooms is the teaching of English. </a:t>
            </a:r>
          </a:p>
          <a:p>
            <a:pPr marL="0" indent="0">
              <a:lnSpc>
                <a:spcPct val="100000"/>
              </a:lnSpc>
              <a:buNone/>
            </a:pPr>
            <a:endParaRPr lang="en-GB" dirty="0"/>
          </a:p>
          <a:p>
            <a:pPr marL="0" indent="0">
              <a:lnSpc>
                <a:spcPct val="100000"/>
              </a:lnSpc>
              <a:buNone/>
            </a:pPr>
            <a:r>
              <a:rPr lang="en-GB" dirty="0"/>
              <a:t>Start to think about the common ground that unifies English Language and Literature…</a:t>
            </a:r>
          </a:p>
          <a:p>
            <a:pPr>
              <a:lnSpc>
                <a:spcPct val="100000"/>
              </a:lnSpc>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endParaRPr lang="en-GB" dirty="0"/>
          </a:p>
        </p:txBody>
      </p:sp>
    </p:spTree>
    <p:extLst>
      <p:ext uri="{BB962C8B-B14F-4D97-AF65-F5344CB8AC3E}">
        <p14:creationId xmlns:p14="http://schemas.microsoft.com/office/powerpoint/2010/main" val="27756181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E20B8-E3B9-4811-96AF-13234520CE83}"/>
              </a:ext>
            </a:extLst>
          </p:cNvPr>
          <p:cNvSpPr>
            <a:spLocks noGrp="1"/>
          </p:cNvSpPr>
          <p:nvPr>
            <p:ph type="title"/>
          </p:nvPr>
        </p:nvSpPr>
        <p:spPr/>
        <p:txBody>
          <a:bodyPr/>
          <a:lstStyle/>
          <a:p>
            <a:r>
              <a:rPr lang="en-GB" dirty="0"/>
              <a:t>Intertextuality and allusions</a:t>
            </a:r>
          </a:p>
        </p:txBody>
      </p:sp>
      <p:sp>
        <p:nvSpPr>
          <p:cNvPr id="3" name="Footer Placeholder 2">
            <a:extLst>
              <a:ext uri="{FF2B5EF4-FFF2-40B4-BE49-F238E27FC236}">
                <a16:creationId xmlns:a16="http://schemas.microsoft.com/office/drawing/2014/main" id="{3A07B2B4-6604-4F2F-AD67-BB6F767C49B2}"/>
              </a:ext>
            </a:extLst>
          </p:cNvPr>
          <p:cNvSpPr>
            <a:spLocks noGrp="1"/>
          </p:cNvSpPr>
          <p:nvPr>
            <p:ph type="ftr" sz="quarter" idx="10"/>
          </p:nvPr>
        </p:nvSpPr>
        <p:spPr/>
        <p:txBody>
          <a:bodyPr/>
          <a:lstStyle/>
          <a:p>
            <a:r>
              <a:rPr lang="en-US"/>
              <a:t>Copyright © 2021 AQA and its licensors. All rights reserved.</a:t>
            </a:r>
            <a:endParaRPr lang="en-US" dirty="0"/>
          </a:p>
        </p:txBody>
      </p:sp>
      <p:sp>
        <p:nvSpPr>
          <p:cNvPr id="4" name="Slide Number Placeholder 3">
            <a:extLst>
              <a:ext uri="{FF2B5EF4-FFF2-40B4-BE49-F238E27FC236}">
                <a16:creationId xmlns:a16="http://schemas.microsoft.com/office/drawing/2014/main" id="{7E531B5F-0E8A-4637-8A37-20FE909152E5}"/>
              </a:ext>
            </a:extLst>
          </p:cNvPr>
          <p:cNvSpPr>
            <a:spLocks noGrp="1"/>
          </p:cNvSpPr>
          <p:nvPr>
            <p:ph type="sldNum" sz="quarter" idx="4"/>
          </p:nvPr>
        </p:nvSpPr>
        <p:spPr/>
        <p:txBody>
          <a:bodyPr/>
          <a:lstStyle/>
          <a:p>
            <a:fld id="{9D4704D4-DAEA-4D4A-A9DC-4373E3AC7101}" type="slidenum">
              <a:rPr lang="en-GB" smtClean="0"/>
              <a:pPr/>
              <a:t>50</a:t>
            </a:fld>
            <a:endParaRPr lang="en-GB" dirty="0"/>
          </a:p>
        </p:txBody>
      </p:sp>
      <p:sp>
        <p:nvSpPr>
          <p:cNvPr id="5" name="Content Placeholder 4">
            <a:extLst>
              <a:ext uri="{FF2B5EF4-FFF2-40B4-BE49-F238E27FC236}">
                <a16:creationId xmlns:a16="http://schemas.microsoft.com/office/drawing/2014/main" id="{0DDB2AD8-3F6D-48FA-96C2-BF4FE6C83EA0}"/>
              </a:ext>
            </a:extLst>
          </p:cNvPr>
          <p:cNvSpPr>
            <a:spLocks noGrp="1"/>
          </p:cNvSpPr>
          <p:nvPr>
            <p:ph idx="1"/>
          </p:nvPr>
        </p:nvSpPr>
        <p:spPr>
          <a:xfrm>
            <a:off x="540000" y="1470930"/>
            <a:ext cx="8045200" cy="4406804"/>
          </a:xfrm>
        </p:spPr>
        <p:txBody>
          <a:bodyPr/>
          <a:lstStyle/>
          <a:p>
            <a:pPr marL="0" indent="0">
              <a:buNone/>
            </a:pPr>
            <a:r>
              <a:rPr lang="en-GB" dirty="0"/>
              <a:t>Discussion:</a:t>
            </a:r>
          </a:p>
          <a:p>
            <a:pPr marL="0" indent="0">
              <a:buNone/>
            </a:pPr>
            <a:endParaRPr lang="en-GB" dirty="0"/>
          </a:p>
          <a:p>
            <a:r>
              <a:rPr lang="en-GB" dirty="0"/>
              <a:t>What are the ‘gateway’ allusions students should be well-versed in to help their study of English Literature for the texts you teach? </a:t>
            </a:r>
          </a:p>
          <a:p>
            <a:endParaRPr lang="en-GB" dirty="0"/>
          </a:p>
          <a:p>
            <a:r>
              <a:rPr lang="en-GB" dirty="0"/>
              <a:t>Where do students encounter these allusions earlier in the curriculum? </a:t>
            </a:r>
          </a:p>
          <a:p>
            <a:endParaRPr lang="en-GB" dirty="0"/>
          </a:p>
          <a:p>
            <a:r>
              <a:rPr lang="en-GB" dirty="0"/>
              <a:t>What other literature might you ‘wrap around’ your GCSE set texts to aid students’ understanding of such areas?</a:t>
            </a:r>
          </a:p>
          <a:p>
            <a:endParaRPr lang="en-GB" dirty="0"/>
          </a:p>
          <a:p>
            <a:r>
              <a:rPr lang="en-GB" dirty="0"/>
              <a:t>When students are able to use allusions in their own creative writing, it’s often impressive. How might you scaffold opportunities for students to consciously make allusions?</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r>
              <a:rPr lang="en-GB" dirty="0"/>
              <a:t> </a:t>
            </a:r>
          </a:p>
        </p:txBody>
      </p:sp>
    </p:spTree>
    <p:extLst>
      <p:ext uri="{BB962C8B-B14F-4D97-AF65-F5344CB8AC3E}">
        <p14:creationId xmlns:p14="http://schemas.microsoft.com/office/powerpoint/2010/main" val="35302099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1034881-5A70-4FF2-A9A4-912DB61B1542}"/>
              </a:ext>
            </a:extLst>
          </p:cNvPr>
          <p:cNvSpPr>
            <a:spLocks noGrp="1"/>
          </p:cNvSpPr>
          <p:nvPr>
            <p:ph type="title"/>
          </p:nvPr>
        </p:nvSpPr>
        <p:spPr/>
        <p:txBody>
          <a:bodyPr/>
          <a:lstStyle/>
          <a:p>
            <a:r>
              <a:rPr lang="en-GB" dirty="0"/>
              <a:t>Co-teachability: closing thoughts</a:t>
            </a:r>
          </a:p>
        </p:txBody>
      </p:sp>
      <p:sp>
        <p:nvSpPr>
          <p:cNvPr id="3" name="Footer Placeholder 2">
            <a:extLst>
              <a:ext uri="{FF2B5EF4-FFF2-40B4-BE49-F238E27FC236}">
                <a16:creationId xmlns:a16="http://schemas.microsoft.com/office/drawing/2014/main" id="{9F71CD4E-FE01-4ED3-A769-E64D35EC739F}"/>
              </a:ext>
            </a:extLst>
          </p:cNvPr>
          <p:cNvSpPr>
            <a:spLocks noGrp="1"/>
          </p:cNvSpPr>
          <p:nvPr>
            <p:ph type="ftr" sz="quarter" idx="11"/>
          </p:nvPr>
        </p:nvSpPr>
        <p:spPr>
          <a:xfrm>
            <a:off x="1976438" y="6610424"/>
            <a:ext cx="2946544" cy="241200"/>
          </a:xfrm>
        </p:spPr>
        <p:txBody>
          <a:bodyPr/>
          <a:lstStyle/>
          <a:p>
            <a:r>
              <a:rPr lang="en-US" dirty="0"/>
              <a:t>Copyright © 2021 AQA and its licensors. All rights reserved.</a:t>
            </a:r>
          </a:p>
        </p:txBody>
      </p:sp>
      <p:sp>
        <p:nvSpPr>
          <p:cNvPr id="7" name="Content Placeholder 6">
            <a:extLst>
              <a:ext uri="{FF2B5EF4-FFF2-40B4-BE49-F238E27FC236}">
                <a16:creationId xmlns:a16="http://schemas.microsoft.com/office/drawing/2014/main" id="{091476F5-7AAF-4033-8FEC-9A06287C0744}"/>
              </a:ext>
            </a:extLst>
          </p:cNvPr>
          <p:cNvSpPr>
            <a:spLocks noGrp="1"/>
          </p:cNvSpPr>
          <p:nvPr>
            <p:ph idx="1"/>
          </p:nvPr>
        </p:nvSpPr>
        <p:spPr/>
        <p:txBody>
          <a:bodyPr/>
          <a:lstStyle/>
          <a:p>
            <a:endParaRPr lang="en-GB"/>
          </a:p>
        </p:txBody>
      </p:sp>
      <p:sp>
        <p:nvSpPr>
          <p:cNvPr id="4" name="Slide Number Placeholder 3">
            <a:extLst>
              <a:ext uri="{FF2B5EF4-FFF2-40B4-BE49-F238E27FC236}">
                <a16:creationId xmlns:a16="http://schemas.microsoft.com/office/drawing/2014/main" id="{459D7BF2-DAFA-44E1-B160-EF4CC6071CF6}"/>
              </a:ext>
            </a:extLst>
          </p:cNvPr>
          <p:cNvSpPr>
            <a:spLocks noGrp="1"/>
          </p:cNvSpPr>
          <p:nvPr>
            <p:ph type="sldNum" sz="quarter" idx="4294967295"/>
          </p:nvPr>
        </p:nvSpPr>
        <p:spPr>
          <a:xfrm>
            <a:off x="498109" y="6548461"/>
            <a:ext cx="698500" cy="365125"/>
          </a:xfrm>
          <a:prstGeom prst="rect">
            <a:avLst/>
          </a:prstGeom>
        </p:spPr>
        <p:txBody>
          <a:bodyPr/>
          <a:lstStyle/>
          <a:p>
            <a:fld id="{9D4704D4-DAEA-4D4A-A9DC-4373E3AC7101}" type="slidenum">
              <a:rPr lang="en-GB" sz="1100" smtClean="0"/>
              <a:pPr/>
              <a:t>51</a:t>
            </a:fld>
            <a:endParaRPr lang="en-GB" sz="1100" dirty="0"/>
          </a:p>
        </p:txBody>
      </p:sp>
    </p:spTree>
    <p:extLst>
      <p:ext uri="{BB962C8B-B14F-4D97-AF65-F5344CB8AC3E}">
        <p14:creationId xmlns:p14="http://schemas.microsoft.com/office/powerpoint/2010/main" val="29495050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9F774-A8FB-4F0E-8841-D73FE468D314}"/>
              </a:ext>
            </a:extLst>
          </p:cNvPr>
          <p:cNvSpPr>
            <a:spLocks noGrp="1"/>
          </p:cNvSpPr>
          <p:nvPr>
            <p:ph type="title"/>
          </p:nvPr>
        </p:nvSpPr>
        <p:spPr/>
        <p:txBody>
          <a:bodyPr/>
          <a:lstStyle/>
          <a:p>
            <a:r>
              <a:rPr lang="en-GB" dirty="0"/>
              <a:t>Co-teachability: closing thoughts</a:t>
            </a:r>
          </a:p>
        </p:txBody>
      </p:sp>
      <p:sp>
        <p:nvSpPr>
          <p:cNvPr id="3" name="Footer Placeholder 2">
            <a:extLst>
              <a:ext uri="{FF2B5EF4-FFF2-40B4-BE49-F238E27FC236}">
                <a16:creationId xmlns:a16="http://schemas.microsoft.com/office/drawing/2014/main" id="{C8E76623-93D1-425E-91F6-CCB067D131EB}"/>
              </a:ext>
            </a:extLst>
          </p:cNvPr>
          <p:cNvSpPr>
            <a:spLocks noGrp="1"/>
          </p:cNvSpPr>
          <p:nvPr>
            <p:ph type="ftr" sz="quarter" idx="10"/>
          </p:nvPr>
        </p:nvSpPr>
        <p:spPr/>
        <p:txBody>
          <a:bodyPr/>
          <a:lstStyle/>
          <a:p>
            <a:r>
              <a:rPr lang="en-US" dirty="0"/>
              <a:t>Copyright ©2021 AQA and its licensors. All rights reserved.</a:t>
            </a:r>
          </a:p>
        </p:txBody>
      </p:sp>
      <p:sp>
        <p:nvSpPr>
          <p:cNvPr id="4" name="Slide Number Placeholder 3">
            <a:extLst>
              <a:ext uri="{FF2B5EF4-FFF2-40B4-BE49-F238E27FC236}">
                <a16:creationId xmlns:a16="http://schemas.microsoft.com/office/drawing/2014/main" id="{2186AD9B-2CE5-4880-814B-6C6552DB41C2}"/>
              </a:ext>
            </a:extLst>
          </p:cNvPr>
          <p:cNvSpPr>
            <a:spLocks noGrp="1"/>
          </p:cNvSpPr>
          <p:nvPr>
            <p:ph type="sldNum" sz="quarter" idx="4"/>
          </p:nvPr>
        </p:nvSpPr>
        <p:spPr/>
        <p:txBody>
          <a:bodyPr/>
          <a:lstStyle/>
          <a:p>
            <a:fld id="{9D4704D4-DAEA-4D4A-A9DC-4373E3AC7101}" type="slidenum">
              <a:rPr lang="en-GB" smtClean="0"/>
              <a:pPr/>
              <a:t>52</a:t>
            </a:fld>
            <a:endParaRPr lang="en-GB" dirty="0"/>
          </a:p>
        </p:txBody>
      </p:sp>
      <p:sp>
        <p:nvSpPr>
          <p:cNvPr id="5" name="Content Placeholder 4">
            <a:extLst>
              <a:ext uri="{FF2B5EF4-FFF2-40B4-BE49-F238E27FC236}">
                <a16:creationId xmlns:a16="http://schemas.microsoft.com/office/drawing/2014/main" id="{B2E9AB7C-0E5C-4B52-B04D-63AA65BAE69C}"/>
              </a:ext>
            </a:extLst>
          </p:cNvPr>
          <p:cNvSpPr>
            <a:spLocks noGrp="1"/>
          </p:cNvSpPr>
          <p:nvPr>
            <p:ph idx="1"/>
          </p:nvPr>
        </p:nvSpPr>
        <p:spPr>
          <a:xfrm>
            <a:off x="540000" y="1731600"/>
            <a:ext cx="8045200" cy="4406804"/>
          </a:xfrm>
        </p:spPr>
        <p:txBody>
          <a:bodyPr/>
          <a:lstStyle/>
          <a:p>
            <a:r>
              <a:rPr lang="en-GB" dirty="0"/>
              <a:t>This session was designed to make the conscious coupling of Language and Literature and how they wrap around each other more explicit.</a:t>
            </a:r>
          </a:p>
          <a:p>
            <a:endParaRPr lang="en-GB" dirty="0"/>
          </a:p>
          <a:p>
            <a:r>
              <a:rPr lang="en-GB" dirty="0"/>
              <a:t>It’s not the role of (nor is it desirable) for the exam board to dictate to schools what their curriculum offer should be. Instead, the intention is to encourage you to consider the rationale for your curriculum and provide some prompts to aid discussion and thinking thereafter. </a:t>
            </a:r>
          </a:p>
          <a:p>
            <a:pPr marL="0" indent="0">
              <a:lnSpc>
                <a:spcPct val="100000"/>
              </a:lnSpc>
              <a:buNone/>
            </a:pPr>
            <a:endParaRPr lang="en-GB" dirty="0">
              <a:solidFill>
                <a:srgbClr val="FF0000"/>
              </a:solidFill>
            </a:endParaRPr>
          </a:p>
          <a:p>
            <a:pPr>
              <a:lnSpc>
                <a:spcPct val="100000"/>
              </a:lnSpc>
            </a:pPr>
            <a:r>
              <a:rPr lang="en-GB" dirty="0"/>
              <a:t>Ultimately, co-teachability can be thought of as bringing together the elements of reading, writing, talking and thinking, irrespective of the ‘English’ being undertaken.</a:t>
            </a:r>
          </a:p>
        </p:txBody>
      </p:sp>
    </p:spTree>
    <p:extLst>
      <p:ext uri="{BB962C8B-B14F-4D97-AF65-F5344CB8AC3E}">
        <p14:creationId xmlns:p14="http://schemas.microsoft.com/office/powerpoint/2010/main" val="42816947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Reflection: Where are you now?</a:t>
            </a:r>
          </a:p>
        </p:txBody>
      </p:sp>
      <p:sp>
        <p:nvSpPr>
          <p:cNvPr id="4" name="Footer Placeholder 3"/>
          <p:cNvSpPr>
            <a:spLocks noGrp="1"/>
          </p:cNvSpPr>
          <p:nvPr>
            <p:ph type="ftr" sz="quarter" idx="10"/>
          </p:nvPr>
        </p:nvSpPr>
        <p:spPr/>
        <p:txBody>
          <a:bodyPr/>
          <a:lstStyle/>
          <a:p>
            <a:r>
              <a:rPr lang="en-US" dirty="0"/>
              <a:t>Copyright © 2021 AQA and its licensors. All rights reserved.</a:t>
            </a:r>
          </a:p>
        </p:txBody>
      </p:sp>
      <p:sp>
        <p:nvSpPr>
          <p:cNvPr id="3" name="Slide Number Placeholder 2"/>
          <p:cNvSpPr>
            <a:spLocks noGrp="1"/>
          </p:cNvSpPr>
          <p:nvPr>
            <p:ph type="sldNum" sz="quarter" idx="4"/>
          </p:nvPr>
        </p:nvSpPr>
        <p:spPr/>
        <p:txBody>
          <a:bodyPr/>
          <a:lstStyle/>
          <a:p>
            <a:fld id="{9D4704D4-DAEA-4D4A-A9DC-4373E3AC7101}" type="slidenum">
              <a:rPr lang="en-GB" smtClean="0"/>
              <a:pPr/>
              <a:t>53</a:t>
            </a:fld>
            <a:endParaRPr lang="en-GB" dirty="0"/>
          </a:p>
        </p:txBody>
      </p:sp>
      <p:sp>
        <p:nvSpPr>
          <p:cNvPr id="10" name="Content Placeholder 9">
            <a:extLst>
              <a:ext uri="{FF2B5EF4-FFF2-40B4-BE49-F238E27FC236}">
                <a16:creationId xmlns:a16="http://schemas.microsoft.com/office/drawing/2014/main" id="{F823DBE9-A425-431A-B69E-6B9F5DEDC854}"/>
              </a:ext>
            </a:extLst>
          </p:cNvPr>
          <p:cNvSpPr>
            <a:spLocks noGrp="1"/>
          </p:cNvSpPr>
          <p:nvPr>
            <p:ph idx="1"/>
          </p:nvPr>
        </p:nvSpPr>
        <p:spPr/>
        <p:txBody>
          <a:bodyPr/>
          <a:lstStyle/>
          <a:p>
            <a:r>
              <a:rPr lang="en-GB" dirty="0"/>
              <a:t>Reflecting on what you have covered during this session, complete the ‘Post-session reflection’ provided on page 11 of the </a:t>
            </a:r>
            <a:r>
              <a:rPr lang="en-GB" i="1" dirty="0"/>
              <a:t>Activities booklet</a:t>
            </a:r>
            <a:r>
              <a:rPr lang="en-GB" dirty="0"/>
              <a:t>. </a:t>
            </a:r>
          </a:p>
          <a:p>
            <a:endParaRPr lang="en-GB" dirty="0"/>
          </a:p>
          <a:p>
            <a:r>
              <a:rPr lang="en-GB" dirty="0"/>
              <a:t>What will you change, adapt or improve on going forward?</a:t>
            </a:r>
          </a:p>
          <a:p>
            <a:endParaRPr lang="en-GB" dirty="0"/>
          </a:p>
          <a:p>
            <a:endParaRPr lang="en-GB" dirty="0"/>
          </a:p>
          <a:p>
            <a:endParaRPr lang="en-GB" dirty="0"/>
          </a:p>
        </p:txBody>
      </p:sp>
    </p:spTree>
    <p:extLst>
      <p:ext uri="{BB962C8B-B14F-4D97-AF65-F5344CB8AC3E}">
        <p14:creationId xmlns:p14="http://schemas.microsoft.com/office/powerpoint/2010/main" val="25417731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sp>
        <p:nvSpPr>
          <p:cNvPr id="586" name="Google Shape;586;p75"/>
          <p:cNvSpPr txBox="1">
            <a:spLocks noGrp="1"/>
          </p:cNvSpPr>
          <p:nvPr>
            <p:ph type="title"/>
          </p:nvPr>
        </p:nvSpPr>
        <p:spPr>
          <a:xfrm>
            <a:off x="540000" y="406628"/>
            <a:ext cx="8045200" cy="431181"/>
          </a:xfrm>
          <a:prstGeom prst="rect">
            <a:avLst/>
          </a:prstGeom>
          <a:noFill/>
          <a:ln>
            <a:noFill/>
          </a:ln>
        </p:spPr>
        <p:txBody>
          <a:bodyPr spcFirstLastPara="1" wrap="square" lIns="0" tIns="0" rIns="91425" bIns="0" anchor="t" anchorCtr="0">
            <a:noAutofit/>
          </a:bodyPr>
          <a:lstStyle/>
          <a:p>
            <a:pPr marL="0" lvl="0" indent="0" algn="l" rtl="0">
              <a:lnSpc>
                <a:spcPct val="107692"/>
              </a:lnSpc>
              <a:spcBef>
                <a:spcPts val="0"/>
              </a:spcBef>
              <a:spcAft>
                <a:spcPts val="0"/>
              </a:spcAft>
              <a:buClr>
                <a:schemeClr val="dk2"/>
              </a:buClr>
              <a:buSzPts val="2600"/>
              <a:buFont typeface="Arial"/>
              <a:buNone/>
            </a:pPr>
            <a:r>
              <a:rPr lang="en-GB" dirty="0">
                <a:latin typeface="+mn-lt"/>
              </a:rPr>
              <a:t>Get in touch</a:t>
            </a:r>
            <a:endParaRPr dirty="0">
              <a:latin typeface="+mn-lt"/>
            </a:endParaRPr>
          </a:p>
        </p:txBody>
      </p:sp>
      <p:sp>
        <p:nvSpPr>
          <p:cNvPr id="587" name="Google Shape;587;p75"/>
          <p:cNvSpPr txBox="1">
            <a:spLocks noGrp="1"/>
          </p:cNvSpPr>
          <p:nvPr>
            <p:ph type="ftr" idx="11"/>
          </p:nvPr>
        </p:nvSpPr>
        <p:spPr>
          <a:xfrm>
            <a:off x="1524000" y="6593753"/>
            <a:ext cx="3130838" cy="241200"/>
          </a:xfrm>
          <a:prstGeom prst="rect">
            <a:avLst/>
          </a:prstGeom>
          <a:noFill/>
          <a:ln>
            <a:noFill/>
          </a:ln>
        </p:spPr>
        <p:txBody>
          <a:bodyPr spcFirstLastPara="1" wrap="square" lIns="0" tIns="0" rIns="0" bIns="0" anchor="t" anchorCtr="0">
            <a:noAutofit/>
          </a:bodyPr>
          <a:lstStyle/>
          <a:p>
            <a:pPr marL="0" lvl="0" indent="0" algn="r" rtl="0">
              <a:lnSpc>
                <a:spcPct val="125000"/>
              </a:lnSpc>
              <a:spcBef>
                <a:spcPts val="0"/>
              </a:spcBef>
              <a:spcAft>
                <a:spcPts val="0"/>
              </a:spcAft>
              <a:buSzPts val="1400"/>
              <a:buNone/>
            </a:pPr>
            <a:r>
              <a:rPr lang="en-GB" dirty="0"/>
              <a:t>Copyright © 2021 AQA and its licensors. All rights reserved.</a:t>
            </a:r>
            <a:endParaRPr dirty="0"/>
          </a:p>
        </p:txBody>
      </p:sp>
      <p:sp>
        <p:nvSpPr>
          <p:cNvPr id="589" name="Google Shape;589;p75"/>
          <p:cNvSpPr txBox="1">
            <a:spLocks noGrp="1"/>
          </p:cNvSpPr>
          <p:nvPr>
            <p:ph type="body" idx="1"/>
          </p:nvPr>
        </p:nvSpPr>
        <p:spPr>
          <a:xfrm>
            <a:off x="539750" y="1731963"/>
            <a:ext cx="3570288" cy="4406900"/>
          </a:xfrm>
          <a:prstGeom prst="rect">
            <a:avLst/>
          </a:prstGeom>
          <a:noFill/>
          <a:ln>
            <a:noFill/>
          </a:ln>
        </p:spPr>
        <p:txBody>
          <a:bodyPr spcFirstLastPara="1" wrap="square" lIns="0" tIns="0" rIns="91425" bIns="0" anchor="t" anchorCtr="0">
            <a:noAutofit/>
          </a:bodyPr>
          <a:lstStyle/>
          <a:p>
            <a:pPr marL="0" lvl="0" indent="0" algn="l" rtl="0">
              <a:lnSpc>
                <a:spcPct val="100000"/>
              </a:lnSpc>
              <a:spcBef>
                <a:spcPts val="0"/>
              </a:spcBef>
              <a:spcAft>
                <a:spcPts val="0"/>
              </a:spcAft>
              <a:buSzPts val="1800"/>
              <a:buNone/>
            </a:pPr>
            <a:r>
              <a:rPr lang="en-GB" dirty="0"/>
              <a:t>Our friendly team will be happy to support you between 8am and 5pm, Monday to Friday.</a:t>
            </a:r>
            <a:endParaRPr dirty="0"/>
          </a:p>
          <a:p>
            <a:pPr marL="0" lvl="0" indent="0" algn="l" rtl="0">
              <a:lnSpc>
                <a:spcPct val="100000"/>
              </a:lnSpc>
              <a:spcBef>
                <a:spcPts val="400"/>
              </a:spcBef>
              <a:spcAft>
                <a:spcPts val="0"/>
              </a:spcAft>
              <a:buSzPts val="1800"/>
              <a:buNone/>
            </a:pPr>
            <a:endParaRPr dirty="0"/>
          </a:p>
          <a:p>
            <a:pPr marL="0" lvl="0" indent="0" algn="l" rtl="0">
              <a:lnSpc>
                <a:spcPct val="100000"/>
              </a:lnSpc>
              <a:spcBef>
                <a:spcPts val="400"/>
              </a:spcBef>
              <a:spcAft>
                <a:spcPts val="0"/>
              </a:spcAft>
              <a:buSzPts val="1800"/>
              <a:buNone/>
            </a:pPr>
            <a:r>
              <a:rPr lang="en-GB" dirty="0"/>
              <a:t>Tel:  0161 953 7504</a:t>
            </a:r>
            <a:endParaRPr dirty="0"/>
          </a:p>
          <a:p>
            <a:pPr marL="0" lvl="0" indent="0" algn="l" rtl="0">
              <a:lnSpc>
                <a:spcPct val="100000"/>
              </a:lnSpc>
              <a:spcBef>
                <a:spcPts val="400"/>
              </a:spcBef>
              <a:spcAft>
                <a:spcPts val="0"/>
              </a:spcAft>
              <a:buSzPts val="1800"/>
              <a:buNone/>
            </a:pPr>
            <a:r>
              <a:rPr lang="en-GB" dirty="0"/>
              <a:t>Email: </a:t>
            </a:r>
            <a:r>
              <a:rPr lang="en-GB" dirty="0">
                <a:solidFill>
                  <a:srgbClr val="3273AF"/>
                </a:solidFill>
                <a:hlinkClick r:id="rId3">
                  <a:extLst>
                    <a:ext uri="{A12FA001-AC4F-418D-AE19-62706E023703}">
                      <ahyp:hlinkClr xmlns:ahyp="http://schemas.microsoft.com/office/drawing/2018/hyperlinkcolor" val="tx"/>
                    </a:ext>
                  </a:extLst>
                </a:hlinkClick>
              </a:rPr>
              <a:t>english-gcse@aqa.org.uk</a:t>
            </a:r>
            <a:r>
              <a:rPr lang="en-GB" dirty="0">
                <a:solidFill>
                  <a:srgbClr val="3273AF"/>
                </a:solidFill>
              </a:rPr>
              <a:t> </a:t>
            </a:r>
            <a:endParaRPr dirty="0">
              <a:solidFill>
                <a:srgbClr val="3273AF"/>
              </a:solidFill>
            </a:endParaRPr>
          </a:p>
          <a:p>
            <a:pPr marL="0" lvl="0" indent="0" algn="l" rtl="0">
              <a:lnSpc>
                <a:spcPct val="100000"/>
              </a:lnSpc>
              <a:spcBef>
                <a:spcPts val="400"/>
              </a:spcBef>
              <a:spcAft>
                <a:spcPts val="0"/>
              </a:spcAft>
              <a:buSzPts val="1800"/>
              <a:buNone/>
            </a:pPr>
            <a:r>
              <a:rPr lang="en-GB" dirty="0"/>
              <a:t>Twitter: </a:t>
            </a:r>
            <a:r>
              <a:rPr lang="en-GB" dirty="0">
                <a:sym typeface="Arial"/>
              </a:rPr>
              <a:t>@</a:t>
            </a:r>
            <a:r>
              <a:rPr lang="en-GB" dirty="0" err="1">
                <a:sym typeface="Arial"/>
              </a:rPr>
              <a:t>AQAE</a:t>
            </a:r>
            <a:r>
              <a:rPr lang="en-GB" dirty="0" err="1"/>
              <a:t>nglish</a:t>
            </a:r>
            <a:r>
              <a:rPr lang="en-GB" dirty="0"/>
              <a:t>  </a:t>
            </a:r>
            <a:endParaRPr dirty="0"/>
          </a:p>
          <a:p>
            <a:pPr marL="0" lvl="0" indent="0" algn="l" rtl="0">
              <a:lnSpc>
                <a:spcPct val="100000"/>
              </a:lnSpc>
              <a:spcBef>
                <a:spcPts val="400"/>
              </a:spcBef>
              <a:spcAft>
                <a:spcPts val="0"/>
              </a:spcAft>
              <a:buSzPts val="1800"/>
              <a:buNone/>
            </a:pPr>
            <a:r>
              <a:rPr lang="en-GB" dirty="0">
                <a:solidFill>
                  <a:srgbClr val="3273AF"/>
                </a:solidFill>
                <a:hlinkClick r:id="rId4">
                  <a:extLst>
                    <a:ext uri="{A12FA001-AC4F-418D-AE19-62706E023703}">
                      <ahyp:hlinkClr xmlns:ahyp="http://schemas.microsoft.com/office/drawing/2018/hyperlinkcolor" val="tx"/>
                    </a:ext>
                  </a:extLst>
                </a:hlinkClick>
              </a:rPr>
              <a:t>aqa.org.uk</a:t>
            </a:r>
            <a:r>
              <a:rPr lang="en-GB" dirty="0">
                <a:solidFill>
                  <a:srgbClr val="3273AF"/>
                </a:solidFill>
              </a:rPr>
              <a:t>  </a:t>
            </a:r>
            <a:endParaRPr dirty="0">
              <a:solidFill>
                <a:srgbClr val="3273AF"/>
              </a:solidFill>
            </a:endParaRPr>
          </a:p>
          <a:p>
            <a:pPr marL="360000" lvl="0" indent="-245700" algn="l" rtl="0">
              <a:lnSpc>
                <a:spcPct val="100000"/>
              </a:lnSpc>
              <a:spcBef>
                <a:spcPts val="400"/>
              </a:spcBef>
              <a:spcAft>
                <a:spcPts val="0"/>
              </a:spcAft>
              <a:buSzPts val="1800"/>
              <a:buNone/>
            </a:pPr>
            <a:r>
              <a:rPr lang="en-GB" dirty="0"/>
              <a:t> </a:t>
            </a:r>
            <a:endParaRPr dirty="0"/>
          </a:p>
        </p:txBody>
      </p:sp>
      <p:sp>
        <p:nvSpPr>
          <p:cNvPr id="6" name="Slide Number Placeholder 3">
            <a:extLst>
              <a:ext uri="{FF2B5EF4-FFF2-40B4-BE49-F238E27FC236}">
                <a16:creationId xmlns:a16="http://schemas.microsoft.com/office/drawing/2014/main" id="{2E56BEE5-FED8-4FD0-9FD4-4E4D9F523D9D}"/>
              </a:ext>
            </a:extLst>
          </p:cNvPr>
          <p:cNvSpPr>
            <a:spLocks noGrp="1"/>
          </p:cNvSpPr>
          <p:nvPr>
            <p:ph type="sldNum" sz="quarter" idx="4"/>
          </p:nvPr>
        </p:nvSpPr>
        <p:spPr>
          <a:xfrm>
            <a:off x="444464" y="6476351"/>
            <a:ext cx="698205" cy="365125"/>
          </a:xfrm>
        </p:spPr>
        <p:txBody>
          <a:bodyPr/>
          <a:lstStyle/>
          <a:p>
            <a:fld id="{9D4704D4-DAEA-4D4A-A9DC-4373E3AC7101}" type="slidenum">
              <a:rPr lang="en-GB" smtClean="0"/>
              <a:pPr/>
              <a:t>54</a:t>
            </a:fld>
            <a:endParaRPr lang="en-GB"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76"/>
          <p:cNvSpPr txBox="1">
            <a:spLocks noGrp="1"/>
          </p:cNvSpPr>
          <p:nvPr>
            <p:ph type="ctrTitle"/>
          </p:nvPr>
        </p:nvSpPr>
        <p:spPr>
          <a:xfrm>
            <a:off x="540000" y="1436294"/>
            <a:ext cx="4028825" cy="972952"/>
          </a:xfrm>
          <a:prstGeom prst="rect">
            <a:avLst/>
          </a:prstGeom>
          <a:noFill/>
          <a:ln>
            <a:noFill/>
          </a:ln>
        </p:spPr>
        <p:txBody>
          <a:bodyPr spcFirstLastPara="1" wrap="square" lIns="0" tIns="0" rIns="0" bIns="0" anchor="t" anchorCtr="0">
            <a:noAutofit/>
          </a:bodyPr>
          <a:lstStyle/>
          <a:p>
            <a:pPr marL="0" lvl="0" indent="0" algn="l" rtl="0">
              <a:lnSpc>
                <a:spcPct val="105555"/>
              </a:lnSpc>
              <a:spcBef>
                <a:spcPts val="0"/>
              </a:spcBef>
              <a:spcAft>
                <a:spcPts val="0"/>
              </a:spcAft>
              <a:buClr>
                <a:schemeClr val="dk2"/>
              </a:buClr>
              <a:buSzPts val="3600"/>
              <a:buFont typeface="Arial"/>
              <a:buNone/>
            </a:pPr>
            <a:r>
              <a:rPr lang="en-GB" dirty="0">
                <a:latin typeface="+mj-lt"/>
              </a:rPr>
              <a:t>Thank you</a:t>
            </a:r>
            <a:endParaRPr dirty="0">
              <a:latin typeface="+mj-lt"/>
            </a:endParaRPr>
          </a:p>
        </p:txBody>
      </p:sp>
      <p:sp>
        <p:nvSpPr>
          <p:cNvPr id="597" name="Google Shape;597;p76"/>
          <p:cNvSpPr txBox="1"/>
          <p:nvPr/>
        </p:nvSpPr>
        <p:spPr>
          <a:xfrm>
            <a:off x="546225" y="3018674"/>
            <a:ext cx="8045200" cy="276999"/>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2B8DD26-F915-4CF7-967A-E52564613F3D}"/>
              </a:ext>
            </a:extLst>
          </p:cNvPr>
          <p:cNvSpPr>
            <a:spLocks noGrp="1"/>
          </p:cNvSpPr>
          <p:nvPr>
            <p:ph type="title"/>
          </p:nvPr>
        </p:nvSpPr>
        <p:spPr/>
        <p:txBody>
          <a:bodyPr/>
          <a:lstStyle/>
          <a:p>
            <a:r>
              <a:rPr lang="en-GB" dirty="0"/>
              <a:t>Activity 1: Assessment Objectives</a:t>
            </a:r>
          </a:p>
        </p:txBody>
      </p:sp>
      <p:sp>
        <p:nvSpPr>
          <p:cNvPr id="3" name="Footer Placeholder 2">
            <a:extLst>
              <a:ext uri="{FF2B5EF4-FFF2-40B4-BE49-F238E27FC236}">
                <a16:creationId xmlns:a16="http://schemas.microsoft.com/office/drawing/2014/main" id="{9C32257F-6259-440F-9C6D-D075C408D953}"/>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9DF0AD0E-C887-45B2-B038-A9350036F815}"/>
              </a:ext>
            </a:extLst>
          </p:cNvPr>
          <p:cNvSpPr>
            <a:spLocks noGrp="1"/>
          </p:cNvSpPr>
          <p:nvPr>
            <p:ph type="sldNum" sz="quarter" idx="4"/>
          </p:nvPr>
        </p:nvSpPr>
        <p:spPr/>
        <p:txBody>
          <a:bodyPr/>
          <a:lstStyle/>
          <a:p>
            <a:fld id="{9D4704D4-DAEA-4D4A-A9DC-4373E3AC7101}" type="slidenum">
              <a:rPr lang="en-GB" smtClean="0"/>
              <a:pPr/>
              <a:t>6</a:t>
            </a:fld>
            <a:endParaRPr lang="en-GB" dirty="0"/>
          </a:p>
        </p:txBody>
      </p:sp>
      <p:sp>
        <p:nvSpPr>
          <p:cNvPr id="7" name="Content Placeholder 6">
            <a:extLst>
              <a:ext uri="{FF2B5EF4-FFF2-40B4-BE49-F238E27FC236}">
                <a16:creationId xmlns:a16="http://schemas.microsoft.com/office/drawing/2014/main" id="{64EE3474-ABBA-43FB-959B-50E4CC2A282E}"/>
              </a:ext>
            </a:extLst>
          </p:cNvPr>
          <p:cNvSpPr>
            <a:spLocks noGrp="1"/>
          </p:cNvSpPr>
          <p:nvPr>
            <p:ph idx="1"/>
          </p:nvPr>
        </p:nvSpPr>
        <p:spPr/>
        <p:txBody>
          <a:bodyPr/>
          <a:lstStyle/>
          <a:p>
            <a:pPr marL="0" indent="0">
              <a:lnSpc>
                <a:spcPct val="100000"/>
              </a:lnSpc>
              <a:buNone/>
            </a:pPr>
            <a:r>
              <a:rPr lang="en-GB" dirty="0"/>
              <a:t>Let’s start by considering the links between the Assessment Objectives for GCSE English Language and GCSE English Literature.</a:t>
            </a:r>
          </a:p>
          <a:p>
            <a:pPr>
              <a:lnSpc>
                <a:spcPct val="100000"/>
              </a:lnSpc>
            </a:pPr>
            <a:endParaRPr lang="en-GB" dirty="0"/>
          </a:p>
          <a:p>
            <a:pPr marL="0" indent="0">
              <a:lnSpc>
                <a:spcPct val="100000"/>
              </a:lnSpc>
              <a:buNone/>
            </a:pPr>
            <a:r>
              <a:rPr lang="en-GB" dirty="0"/>
              <a:t>Turn to page 4 in your </a:t>
            </a:r>
            <a:r>
              <a:rPr lang="en-GB" i="1" dirty="0"/>
              <a:t>Activities booklet</a:t>
            </a:r>
            <a:r>
              <a:rPr lang="en-GB" dirty="0"/>
              <a:t>.</a:t>
            </a:r>
          </a:p>
          <a:p>
            <a:pPr marL="0" indent="0">
              <a:lnSpc>
                <a:spcPct val="100000"/>
              </a:lnSpc>
              <a:buNone/>
            </a:pPr>
            <a:endParaRPr lang="en-GB" dirty="0"/>
          </a:p>
          <a:p>
            <a:pPr marL="0" indent="0">
              <a:lnSpc>
                <a:spcPct val="100000"/>
              </a:lnSpc>
              <a:buNone/>
            </a:pPr>
            <a:endParaRPr lang="en-GB" dirty="0"/>
          </a:p>
          <a:p>
            <a:pPr>
              <a:lnSpc>
                <a:spcPct val="100000"/>
              </a:lnSpc>
            </a:pPr>
            <a:endParaRPr lang="en-GB" dirty="0"/>
          </a:p>
          <a:p>
            <a:pPr marL="0" indent="0">
              <a:lnSpc>
                <a:spcPct val="100000"/>
              </a:lnSpc>
              <a:buNone/>
            </a:pPr>
            <a:endParaRPr lang="en-GB" dirty="0"/>
          </a:p>
          <a:p>
            <a:pPr>
              <a:lnSpc>
                <a:spcPct val="100000"/>
              </a:lnSpc>
            </a:pPr>
            <a:endParaRPr lang="en-GB" dirty="0"/>
          </a:p>
          <a:p>
            <a:pPr>
              <a:lnSpc>
                <a:spcPct val="100000"/>
              </a:lnSpc>
            </a:pPr>
            <a:endParaRPr lang="en-GB" dirty="0"/>
          </a:p>
        </p:txBody>
      </p:sp>
    </p:spTree>
    <p:extLst>
      <p:ext uri="{BB962C8B-B14F-4D97-AF65-F5344CB8AC3E}">
        <p14:creationId xmlns:p14="http://schemas.microsoft.com/office/powerpoint/2010/main" val="7385368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EE53E-2D3F-4B93-B5E3-2CB631DDF626}"/>
              </a:ext>
            </a:extLst>
          </p:cNvPr>
          <p:cNvSpPr>
            <a:spLocks noGrp="1"/>
          </p:cNvSpPr>
          <p:nvPr>
            <p:ph type="title"/>
          </p:nvPr>
        </p:nvSpPr>
        <p:spPr/>
        <p:txBody>
          <a:bodyPr/>
          <a:lstStyle/>
          <a:p>
            <a:r>
              <a:rPr lang="en-GB" dirty="0"/>
              <a:t>Assessment Objectives</a:t>
            </a:r>
          </a:p>
        </p:txBody>
      </p:sp>
      <p:sp>
        <p:nvSpPr>
          <p:cNvPr id="3" name="Footer Placeholder 2">
            <a:extLst>
              <a:ext uri="{FF2B5EF4-FFF2-40B4-BE49-F238E27FC236}">
                <a16:creationId xmlns:a16="http://schemas.microsoft.com/office/drawing/2014/main" id="{98FDB544-B584-4604-988B-FE801F44ACCA}"/>
              </a:ext>
            </a:extLst>
          </p:cNvPr>
          <p:cNvSpPr>
            <a:spLocks noGrp="1"/>
          </p:cNvSpPr>
          <p:nvPr>
            <p:ph type="ftr" sz="quarter" idx="10"/>
          </p:nvPr>
        </p:nvSpPr>
        <p:spPr/>
        <p:txBody>
          <a:bodyPr/>
          <a:lstStyle/>
          <a:p>
            <a:r>
              <a:rPr lang="en-US"/>
              <a:t>Copyright © 2021 AQA and its licensors. All rights reserved.</a:t>
            </a:r>
            <a:endParaRPr lang="en-US" dirty="0"/>
          </a:p>
        </p:txBody>
      </p:sp>
      <p:sp>
        <p:nvSpPr>
          <p:cNvPr id="4" name="Slide Number Placeholder 3">
            <a:extLst>
              <a:ext uri="{FF2B5EF4-FFF2-40B4-BE49-F238E27FC236}">
                <a16:creationId xmlns:a16="http://schemas.microsoft.com/office/drawing/2014/main" id="{869CC7C2-6AD4-491B-86A7-6C260601CB81}"/>
              </a:ext>
            </a:extLst>
          </p:cNvPr>
          <p:cNvSpPr>
            <a:spLocks noGrp="1"/>
          </p:cNvSpPr>
          <p:nvPr>
            <p:ph type="sldNum" sz="quarter" idx="4"/>
          </p:nvPr>
        </p:nvSpPr>
        <p:spPr/>
        <p:txBody>
          <a:bodyPr/>
          <a:lstStyle/>
          <a:p>
            <a:fld id="{9D4704D4-DAEA-4D4A-A9DC-4373E3AC7101}" type="slidenum">
              <a:rPr lang="en-GB" smtClean="0"/>
              <a:pPr/>
              <a:t>7</a:t>
            </a:fld>
            <a:endParaRPr lang="en-GB" dirty="0"/>
          </a:p>
        </p:txBody>
      </p:sp>
      <p:sp>
        <p:nvSpPr>
          <p:cNvPr id="5" name="Content Placeholder 4">
            <a:extLst>
              <a:ext uri="{FF2B5EF4-FFF2-40B4-BE49-F238E27FC236}">
                <a16:creationId xmlns:a16="http://schemas.microsoft.com/office/drawing/2014/main" id="{E0C1293F-D672-401A-B367-70879031E64A}"/>
              </a:ext>
            </a:extLst>
          </p:cNvPr>
          <p:cNvSpPr>
            <a:spLocks noGrp="1"/>
          </p:cNvSpPr>
          <p:nvPr>
            <p:ph idx="1"/>
          </p:nvPr>
        </p:nvSpPr>
        <p:spPr/>
        <p:txBody>
          <a:bodyPr/>
          <a:lstStyle/>
          <a:p>
            <a:pPr marL="0" indent="0">
              <a:buNone/>
            </a:pPr>
            <a:r>
              <a:rPr lang="en-GB" dirty="0"/>
              <a:t>Some common threads:</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graphicFrame>
        <p:nvGraphicFramePr>
          <p:cNvPr id="6" name="Table 5">
            <a:extLst>
              <a:ext uri="{FF2B5EF4-FFF2-40B4-BE49-F238E27FC236}">
                <a16:creationId xmlns:a16="http://schemas.microsoft.com/office/drawing/2014/main" id="{77BA890A-6A02-49C8-8BAE-DB745527F76F}"/>
              </a:ext>
            </a:extLst>
          </p:cNvPr>
          <p:cNvGraphicFramePr>
            <a:graphicFrameLocks noGrp="1"/>
          </p:cNvGraphicFramePr>
          <p:nvPr>
            <p:extLst>
              <p:ext uri="{D42A27DB-BD31-4B8C-83A1-F6EECF244321}">
                <p14:modId xmlns:p14="http://schemas.microsoft.com/office/powerpoint/2010/main" val="1019013540"/>
              </p:ext>
            </p:extLst>
          </p:nvPr>
        </p:nvGraphicFramePr>
        <p:xfrm>
          <a:off x="558800" y="2396978"/>
          <a:ext cx="8026400" cy="3310925"/>
        </p:xfrm>
        <a:graphic>
          <a:graphicData uri="http://schemas.openxmlformats.org/drawingml/2006/table">
            <a:tbl>
              <a:tblPr firstRow="1" bandRow="1">
                <a:tableStyleId>{21E4AEA4-8DFA-4A89-87EB-49C32662AFE0}</a:tableStyleId>
              </a:tblPr>
              <a:tblGrid>
                <a:gridCol w="4013200">
                  <a:extLst>
                    <a:ext uri="{9D8B030D-6E8A-4147-A177-3AD203B41FA5}">
                      <a16:colId xmlns:a16="http://schemas.microsoft.com/office/drawing/2014/main" val="2615176149"/>
                    </a:ext>
                  </a:extLst>
                </a:gridCol>
                <a:gridCol w="4013200">
                  <a:extLst>
                    <a:ext uri="{9D8B030D-6E8A-4147-A177-3AD203B41FA5}">
                      <a16:colId xmlns:a16="http://schemas.microsoft.com/office/drawing/2014/main" val="910471619"/>
                    </a:ext>
                  </a:extLst>
                </a:gridCol>
              </a:tblGrid>
              <a:tr h="439834">
                <a:tc>
                  <a:txBody>
                    <a:bodyPr/>
                    <a:lstStyle/>
                    <a:p>
                      <a:r>
                        <a:rPr lang="en-GB" dirty="0"/>
                        <a:t>Reading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r>
                        <a:rPr lang="en-GB" dirty="0">
                          <a:ln>
                            <a:noFill/>
                          </a:ln>
                        </a:rPr>
                        <a:t>Writing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3742855383"/>
                  </a:ext>
                </a:extLst>
              </a:tr>
              <a:tr h="2871091">
                <a:tc>
                  <a:txBody>
                    <a:bodyPr/>
                    <a:lstStyle/>
                    <a:p>
                      <a:pPr marL="285750" indent="-285750">
                        <a:buFont typeface="Arial" panose="020B0604020202020204" pitchFamily="34" charset="0"/>
                        <a:buChar char="•"/>
                      </a:pPr>
                      <a:r>
                        <a:rPr lang="en-GB" dirty="0">
                          <a:solidFill>
                            <a:schemeClr val="tx1"/>
                          </a:solidFill>
                        </a:rPr>
                        <a:t>Understand, respond/comment on texts</a:t>
                      </a:r>
                    </a:p>
                    <a:p>
                      <a:pPr marL="285750" indent="-285750">
                        <a:buFont typeface="Arial" panose="020B0604020202020204" pitchFamily="34" charset="0"/>
                        <a:buChar char="•"/>
                      </a:pPr>
                      <a:r>
                        <a:rPr lang="en-GB" dirty="0">
                          <a:solidFill>
                            <a:schemeClr val="tx1"/>
                          </a:solidFill>
                        </a:rPr>
                        <a:t>Engage with writer’s ideas/perspectives</a:t>
                      </a:r>
                    </a:p>
                    <a:p>
                      <a:pPr marL="285750" indent="-285750">
                        <a:buFont typeface="Arial" panose="020B0604020202020204" pitchFamily="34" charset="0"/>
                        <a:buChar char="•"/>
                      </a:pPr>
                      <a:r>
                        <a:rPr lang="en-GB" dirty="0">
                          <a:solidFill>
                            <a:schemeClr val="tx1"/>
                          </a:solidFill>
                        </a:rPr>
                        <a:t>Analyse texts – how language makes meanings and creates effects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solidFill>
                            <a:schemeClr val="tx1"/>
                          </a:solidFill>
                        </a:rPr>
                        <a:t>Connect/compare texts</a:t>
                      </a:r>
                    </a:p>
                    <a:p>
                      <a:pPr marL="285750" indent="-285750">
                        <a:buFont typeface="Arial" panose="020B0604020202020204" pitchFamily="34" charset="0"/>
                        <a:buChar char="•"/>
                      </a:pPr>
                      <a:r>
                        <a:rPr lang="en-GB" dirty="0">
                          <a:solidFill>
                            <a:schemeClr val="tx1"/>
                          </a:solidFill>
                        </a:rPr>
                        <a:t>Understand how context shapes meaning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r>
                        <a:rPr lang="en-GB" dirty="0">
                          <a:solidFill>
                            <a:schemeClr val="tx1"/>
                          </a:solidFill>
                        </a:rPr>
                        <a:t>Write with clarity/accuracy</a:t>
                      </a:r>
                    </a:p>
                    <a:p>
                      <a:pPr marL="285750" indent="-285750">
                        <a:buFont typeface="Arial" panose="020B0604020202020204" pitchFamily="34" charset="0"/>
                        <a:buChar char="•"/>
                      </a:pPr>
                      <a:r>
                        <a:rPr lang="en-GB" dirty="0">
                          <a:solidFill>
                            <a:schemeClr val="tx1"/>
                          </a:solidFill>
                        </a:rPr>
                        <a:t>Write for different purposes – creative and critical styles</a:t>
                      </a:r>
                    </a:p>
                    <a:p>
                      <a:pPr marL="285750" indent="-285750">
                        <a:buFont typeface="Arial" panose="020B0604020202020204" pitchFamily="34" charset="0"/>
                        <a:buChar char="•"/>
                      </a:pPr>
                      <a:r>
                        <a:rPr lang="en-GB" dirty="0">
                          <a:solidFill>
                            <a:schemeClr val="tx1"/>
                          </a:solidFill>
                        </a:rPr>
                        <a:t>Communicate personal views/ideas/interpretations</a:t>
                      </a:r>
                    </a:p>
                    <a:p>
                      <a:pPr marL="285750" indent="-285750">
                        <a:buFont typeface="Arial" panose="020B0604020202020204" pitchFamily="34" charset="0"/>
                        <a:buChar char="•"/>
                      </a:pPr>
                      <a:r>
                        <a:rPr lang="en-GB" dirty="0">
                          <a:solidFill>
                            <a:schemeClr val="tx1"/>
                          </a:solidFill>
                        </a:rPr>
                        <a:t>Use textual references</a:t>
                      </a:r>
                    </a:p>
                    <a:p>
                      <a:pPr marL="285750" indent="-285750">
                        <a:buFont typeface="Arial" panose="020B0604020202020204" pitchFamily="34" charset="0"/>
                        <a:buChar char="•"/>
                      </a:pPr>
                      <a:r>
                        <a:rPr lang="en-GB" dirty="0">
                          <a:solidFill>
                            <a:schemeClr val="tx1"/>
                          </a:solidFill>
                        </a:rPr>
                        <a:t>Use subject terminology</a:t>
                      </a:r>
                    </a:p>
                    <a:p>
                      <a:pPr marL="285750" indent="-285750">
                        <a:buFont typeface="Arial" panose="020B0604020202020204" pitchFamily="34" charset="0"/>
                        <a:buChar char="•"/>
                      </a:pPr>
                      <a:r>
                        <a:rPr lang="en-GB" dirty="0">
                          <a:solidFill>
                            <a:schemeClr val="tx1"/>
                          </a:solidFill>
                        </a:rPr>
                        <a:t>Use range of vocabulary </a:t>
                      </a:r>
                    </a:p>
                    <a:p>
                      <a:pPr marL="285750" indent="-285750">
                        <a:buFont typeface="Arial" panose="020B0604020202020204" pitchFamily="34" charset="0"/>
                        <a:buChar char="•"/>
                      </a:pPr>
                      <a:r>
                        <a:rPr lang="en-GB" dirty="0">
                          <a:solidFill>
                            <a:schemeClr val="tx1"/>
                          </a:solidFill>
                        </a:rPr>
                        <a:t>Use range of sentence structures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45884188"/>
                  </a:ext>
                </a:extLst>
              </a:tr>
            </a:tbl>
          </a:graphicData>
        </a:graphic>
      </p:graphicFrame>
    </p:spTree>
    <p:extLst>
      <p:ext uri="{BB962C8B-B14F-4D97-AF65-F5344CB8AC3E}">
        <p14:creationId xmlns:p14="http://schemas.microsoft.com/office/powerpoint/2010/main" val="3677515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DF212-BB15-4797-9456-9A7191567A55}"/>
              </a:ext>
            </a:extLst>
          </p:cNvPr>
          <p:cNvSpPr>
            <a:spLocks noGrp="1"/>
          </p:cNvSpPr>
          <p:nvPr>
            <p:ph type="title"/>
          </p:nvPr>
        </p:nvSpPr>
        <p:spPr/>
        <p:txBody>
          <a:bodyPr/>
          <a:lstStyle/>
          <a:p>
            <a:r>
              <a:rPr lang="en-GB" dirty="0"/>
              <a:t>Making connections: Assessment Objectives</a:t>
            </a:r>
          </a:p>
        </p:txBody>
      </p:sp>
      <p:sp>
        <p:nvSpPr>
          <p:cNvPr id="3" name="Footer Placeholder 2">
            <a:extLst>
              <a:ext uri="{FF2B5EF4-FFF2-40B4-BE49-F238E27FC236}">
                <a16:creationId xmlns:a16="http://schemas.microsoft.com/office/drawing/2014/main" id="{B5093224-1517-45CA-BA7E-A790C8A28EBB}"/>
              </a:ext>
            </a:extLst>
          </p:cNvPr>
          <p:cNvSpPr>
            <a:spLocks noGrp="1"/>
          </p:cNvSpPr>
          <p:nvPr>
            <p:ph type="ftr" sz="quarter" idx="10"/>
          </p:nvPr>
        </p:nvSpPr>
        <p:spPr/>
        <p:txBody>
          <a:bodyPr/>
          <a:lstStyle/>
          <a:p>
            <a:r>
              <a:rPr lang="en-US"/>
              <a:t>Copyright © 2021 AQA and its licensors. All rights reserved.</a:t>
            </a:r>
            <a:endParaRPr lang="en-US" dirty="0"/>
          </a:p>
        </p:txBody>
      </p:sp>
      <p:sp>
        <p:nvSpPr>
          <p:cNvPr id="4" name="Slide Number Placeholder 3">
            <a:extLst>
              <a:ext uri="{FF2B5EF4-FFF2-40B4-BE49-F238E27FC236}">
                <a16:creationId xmlns:a16="http://schemas.microsoft.com/office/drawing/2014/main" id="{53766C37-7FFE-4F2F-A7A2-A2B21489B34F}"/>
              </a:ext>
            </a:extLst>
          </p:cNvPr>
          <p:cNvSpPr>
            <a:spLocks noGrp="1"/>
          </p:cNvSpPr>
          <p:nvPr>
            <p:ph type="sldNum" sz="quarter" idx="4"/>
          </p:nvPr>
        </p:nvSpPr>
        <p:spPr/>
        <p:txBody>
          <a:bodyPr/>
          <a:lstStyle/>
          <a:p>
            <a:fld id="{9D4704D4-DAEA-4D4A-A9DC-4373E3AC7101}" type="slidenum">
              <a:rPr lang="en-GB" smtClean="0"/>
              <a:pPr/>
              <a:t>8</a:t>
            </a:fld>
            <a:endParaRPr lang="en-GB" dirty="0"/>
          </a:p>
        </p:txBody>
      </p:sp>
      <p:sp>
        <p:nvSpPr>
          <p:cNvPr id="5" name="Content Placeholder 4">
            <a:extLst>
              <a:ext uri="{FF2B5EF4-FFF2-40B4-BE49-F238E27FC236}">
                <a16:creationId xmlns:a16="http://schemas.microsoft.com/office/drawing/2014/main" id="{EF65FA00-0486-4F9C-A337-74F52B7B0DC2}"/>
              </a:ext>
            </a:extLst>
          </p:cNvPr>
          <p:cNvSpPr>
            <a:spLocks noGrp="1"/>
          </p:cNvSpPr>
          <p:nvPr>
            <p:ph idx="1"/>
          </p:nvPr>
        </p:nvSpPr>
        <p:spPr>
          <a:xfrm>
            <a:off x="540000" y="1731713"/>
            <a:ext cx="8045200" cy="4406804"/>
          </a:xfrm>
        </p:spPr>
        <p:txBody>
          <a:bodyPr/>
          <a:lstStyle/>
          <a:p>
            <a:r>
              <a:rPr lang="en-GB" dirty="0"/>
              <a:t>‘Co-teachability’ requires a shift of mindset: thinking in terms of skills rather than questions and exam papers.</a:t>
            </a:r>
          </a:p>
          <a:p>
            <a:endParaRPr lang="en-GB" dirty="0"/>
          </a:p>
          <a:p>
            <a:endParaRPr lang="en-GB" dirty="0"/>
          </a:p>
          <a:p>
            <a:endParaRPr lang="en-GB" dirty="0"/>
          </a:p>
          <a:p>
            <a:r>
              <a:rPr lang="en-GB" dirty="0"/>
              <a:t>The skills identified in the assessment objectives are not individual; they are part of a unified whole requiring an integrated approach to teaching.</a:t>
            </a:r>
          </a:p>
          <a:p>
            <a:endParaRPr lang="en-GB" dirty="0"/>
          </a:p>
          <a:p>
            <a:r>
              <a:rPr lang="en-GB" dirty="0"/>
              <a:t>So it’s helpful to view the exam as a test of cumulative, not compartmentalised, learning.</a:t>
            </a:r>
          </a:p>
          <a:p>
            <a:endParaRPr lang="en-GB" dirty="0"/>
          </a:p>
          <a:p>
            <a:r>
              <a:rPr lang="en-GB" dirty="0"/>
              <a:t>This demands a pedagogical approach that fosters flexibility and connects skills which over time, with practice, students can apply to any challenge in an exam context.</a:t>
            </a:r>
          </a:p>
          <a:p>
            <a:pPr marL="0" indent="0">
              <a:buNone/>
            </a:pPr>
            <a:r>
              <a:rPr lang="en-GB" dirty="0"/>
              <a:t>*</a:t>
            </a:r>
            <a:r>
              <a:rPr lang="en-GB" sz="1400" dirty="0"/>
              <a:t>Janet </a:t>
            </a:r>
            <a:r>
              <a:rPr lang="en-GB" sz="1400" dirty="0" err="1"/>
              <a:t>Warford</a:t>
            </a:r>
            <a:r>
              <a:rPr lang="en-GB" sz="1400" dirty="0"/>
              <a:t> ‘</a:t>
            </a:r>
            <a:r>
              <a:rPr lang="en-GB" sz="1400" i="1" dirty="0"/>
              <a:t>Looking at the big picture: a creative approach to course planning for the new GCSEs</a:t>
            </a:r>
            <a:r>
              <a:rPr lang="en-GB" sz="1400" dirty="0"/>
              <a:t>’, AQA </a:t>
            </a:r>
            <a:r>
              <a:rPr lang="en-GB" sz="1400" i="1" dirty="0"/>
              <a:t>Voice</a:t>
            </a:r>
            <a:r>
              <a:rPr lang="en-GB" sz="1400" dirty="0"/>
              <a:t> magazine March 2015. </a:t>
            </a:r>
            <a:endParaRPr lang="en-GB" dirty="0"/>
          </a:p>
          <a:p>
            <a:endParaRPr lang="en-GB" dirty="0"/>
          </a:p>
        </p:txBody>
      </p:sp>
      <p:sp>
        <p:nvSpPr>
          <p:cNvPr id="6" name="Rectangle: Rounded Corners 5">
            <a:extLst>
              <a:ext uri="{FF2B5EF4-FFF2-40B4-BE49-F238E27FC236}">
                <a16:creationId xmlns:a16="http://schemas.microsoft.com/office/drawing/2014/main" id="{5E120747-5707-4055-9B02-6E51985FDAD1}"/>
              </a:ext>
            </a:extLst>
          </p:cNvPr>
          <p:cNvSpPr/>
          <p:nvPr/>
        </p:nvSpPr>
        <p:spPr>
          <a:xfrm>
            <a:off x="540000" y="2434280"/>
            <a:ext cx="7664886" cy="1349459"/>
          </a:xfrm>
          <a:prstGeom prst="roundRect">
            <a:avLst/>
          </a:prstGeom>
          <a:solidFill>
            <a:srgbClr val="412878"/>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GB" i="1" dirty="0"/>
              <a:t>‘What is needed is some big picture planning. The skills identified in the assessment objectives are not individual, they are part of a unified whole requiring an integrated approach to teaching and learning and consistency in methodology’ *</a:t>
            </a:r>
          </a:p>
        </p:txBody>
      </p:sp>
    </p:spTree>
    <p:extLst>
      <p:ext uri="{BB962C8B-B14F-4D97-AF65-F5344CB8AC3E}">
        <p14:creationId xmlns:p14="http://schemas.microsoft.com/office/powerpoint/2010/main" val="38951819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481B7-7F77-4721-B5D3-A6D226A558A9}"/>
              </a:ext>
            </a:extLst>
          </p:cNvPr>
          <p:cNvSpPr>
            <a:spLocks noGrp="1"/>
          </p:cNvSpPr>
          <p:nvPr>
            <p:ph type="title"/>
          </p:nvPr>
        </p:nvSpPr>
        <p:spPr/>
        <p:txBody>
          <a:bodyPr/>
          <a:lstStyle/>
          <a:p>
            <a:r>
              <a:rPr lang="en-GB" dirty="0"/>
              <a:t>Activity 2: Language or Literature?</a:t>
            </a:r>
          </a:p>
        </p:txBody>
      </p:sp>
      <p:sp>
        <p:nvSpPr>
          <p:cNvPr id="3" name="Footer Placeholder 2">
            <a:extLst>
              <a:ext uri="{FF2B5EF4-FFF2-40B4-BE49-F238E27FC236}">
                <a16:creationId xmlns:a16="http://schemas.microsoft.com/office/drawing/2014/main" id="{A635F6C6-C7E2-44A0-B85D-8F3060C97EFE}"/>
              </a:ext>
            </a:extLst>
          </p:cNvPr>
          <p:cNvSpPr>
            <a:spLocks noGrp="1"/>
          </p:cNvSpPr>
          <p:nvPr>
            <p:ph type="ftr" sz="quarter" idx="10"/>
          </p:nvPr>
        </p:nvSpPr>
        <p:spPr/>
        <p:txBody>
          <a:bodyPr/>
          <a:lstStyle/>
          <a:p>
            <a:r>
              <a:rPr lang="en-US" dirty="0"/>
              <a:t>Copyright © 2021 AQA and its licensors. All rights reserved.</a:t>
            </a:r>
          </a:p>
        </p:txBody>
      </p:sp>
      <p:sp>
        <p:nvSpPr>
          <p:cNvPr id="4" name="Slide Number Placeholder 3">
            <a:extLst>
              <a:ext uri="{FF2B5EF4-FFF2-40B4-BE49-F238E27FC236}">
                <a16:creationId xmlns:a16="http://schemas.microsoft.com/office/drawing/2014/main" id="{37371F2D-E4EA-4F76-B33E-7FEB88025DE8}"/>
              </a:ext>
            </a:extLst>
          </p:cNvPr>
          <p:cNvSpPr>
            <a:spLocks noGrp="1"/>
          </p:cNvSpPr>
          <p:nvPr>
            <p:ph type="sldNum" sz="quarter" idx="4"/>
          </p:nvPr>
        </p:nvSpPr>
        <p:spPr/>
        <p:txBody>
          <a:bodyPr/>
          <a:lstStyle/>
          <a:p>
            <a:fld id="{9D4704D4-DAEA-4D4A-A9DC-4373E3AC7101}" type="slidenum">
              <a:rPr lang="en-GB" smtClean="0"/>
              <a:pPr/>
              <a:t>9</a:t>
            </a:fld>
            <a:endParaRPr lang="en-GB" dirty="0"/>
          </a:p>
        </p:txBody>
      </p:sp>
      <p:sp>
        <p:nvSpPr>
          <p:cNvPr id="5" name="Content Placeholder 4">
            <a:extLst>
              <a:ext uri="{FF2B5EF4-FFF2-40B4-BE49-F238E27FC236}">
                <a16:creationId xmlns:a16="http://schemas.microsoft.com/office/drawing/2014/main" id="{B3654B77-2843-4C4D-B59E-778BC249E8F1}"/>
              </a:ext>
            </a:extLst>
          </p:cNvPr>
          <p:cNvSpPr>
            <a:spLocks noGrp="1"/>
          </p:cNvSpPr>
          <p:nvPr>
            <p:ph idx="1"/>
          </p:nvPr>
        </p:nvSpPr>
        <p:spPr/>
        <p:txBody>
          <a:bodyPr/>
          <a:lstStyle/>
          <a:p>
            <a:pPr>
              <a:lnSpc>
                <a:spcPct val="100000"/>
              </a:lnSpc>
            </a:pPr>
            <a:r>
              <a:rPr lang="en-GB" dirty="0"/>
              <a:t>We can build on the consideration of the AOs by looking at the Reports on the exam.</a:t>
            </a:r>
          </a:p>
          <a:p>
            <a:pPr marL="0" indent="0">
              <a:lnSpc>
                <a:spcPct val="100000"/>
              </a:lnSpc>
              <a:buNone/>
            </a:pPr>
            <a:endParaRPr lang="en-GB" dirty="0"/>
          </a:p>
          <a:p>
            <a:pPr>
              <a:lnSpc>
                <a:spcPct val="100000"/>
              </a:lnSpc>
            </a:pPr>
            <a:r>
              <a:rPr lang="en-GB" dirty="0"/>
              <a:t>Reports on the exam provide a wealth of information and insight about how students perform in their exams. They highlight the successful (and unhelpful) pedagogical approaches used by teachers and offer suggestions about what to prioritise when teaching.</a:t>
            </a:r>
          </a:p>
          <a:p>
            <a:pPr marL="0" indent="0">
              <a:lnSpc>
                <a:spcPct val="100000"/>
              </a:lnSpc>
              <a:buNone/>
            </a:pPr>
            <a:endParaRPr lang="en-GB" dirty="0"/>
          </a:p>
          <a:p>
            <a:pPr>
              <a:lnSpc>
                <a:spcPct val="100000"/>
              </a:lnSpc>
            </a:pPr>
            <a:r>
              <a:rPr lang="en-GB" dirty="0"/>
              <a:t>There are common themes and differences across the reports on the GCSE English Language and GCSE English Literature exams.</a:t>
            </a:r>
          </a:p>
          <a:p>
            <a:pPr marL="0" indent="0">
              <a:lnSpc>
                <a:spcPct val="100000"/>
              </a:lnSpc>
              <a:buNone/>
            </a:pPr>
            <a:endParaRPr lang="en-GB" dirty="0"/>
          </a:p>
          <a:p>
            <a:pPr>
              <a:lnSpc>
                <a:spcPct val="100000"/>
              </a:lnSpc>
            </a:pPr>
            <a:r>
              <a:rPr lang="en-GB" dirty="0"/>
              <a:t>Can you distinguish between the two?</a:t>
            </a:r>
          </a:p>
          <a:p>
            <a:pPr marL="0" indent="0">
              <a:lnSpc>
                <a:spcPct val="100000"/>
              </a:lnSpc>
              <a:buNone/>
            </a:pPr>
            <a:endParaRPr lang="en-GB" dirty="0"/>
          </a:p>
          <a:p>
            <a:pPr>
              <a:lnSpc>
                <a:spcPct val="100000"/>
              </a:lnSpc>
            </a:pPr>
            <a:r>
              <a:rPr lang="en-GB" dirty="0"/>
              <a:t>Turn to page 5 in your </a:t>
            </a:r>
            <a:r>
              <a:rPr lang="en-GB" i="1" dirty="0"/>
              <a:t>Activities booklet</a:t>
            </a:r>
            <a:r>
              <a:rPr lang="en-GB" dirty="0"/>
              <a:t>.</a:t>
            </a:r>
          </a:p>
          <a:p>
            <a:pPr marL="0" indent="0">
              <a:lnSpc>
                <a:spcPct val="100000"/>
              </a:lnSpc>
              <a:buNone/>
            </a:pPr>
            <a:endParaRPr lang="en-GB" dirty="0"/>
          </a:p>
        </p:txBody>
      </p:sp>
    </p:spTree>
    <p:extLst>
      <p:ext uri="{BB962C8B-B14F-4D97-AF65-F5344CB8AC3E}">
        <p14:creationId xmlns:p14="http://schemas.microsoft.com/office/powerpoint/2010/main" val="149757648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1_AQA Presentation">
  <a:themeElements>
    <a:clrScheme name="AQA PowerPoint1">
      <a:dk1>
        <a:srgbClr val="4B4B4B"/>
      </a:dk1>
      <a:lt1>
        <a:srgbClr val="FFFFFF"/>
      </a:lt1>
      <a:dk2>
        <a:srgbClr val="412878"/>
      </a:dk2>
      <a:lt2>
        <a:srgbClr val="FFFFFE"/>
      </a:lt2>
      <a:accent1>
        <a:srgbClr val="C8194B"/>
      </a:accent1>
      <a:accent2>
        <a:srgbClr val="3273AF"/>
      </a:accent2>
      <a:accent3>
        <a:srgbClr val="C84B32"/>
      </a:accent3>
      <a:accent4>
        <a:srgbClr val="418C87"/>
      </a:accent4>
      <a:accent5>
        <a:srgbClr val="AF64A0"/>
      </a:accent5>
      <a:accent6>
        <a:srgbClr val="4B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6433</Words>
  <Application>Microsoft Office PowerPoint</Application>
  <PresentationFormat>On-screen Show (4:3)</PresentationFormat>
  <Paragraphs>677</Paragraphs>
  <Slides>55</Slides>
  <Notes>37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55</vt:i4>
      </vt:variant>
    </vt:vector>
  </HeadingPairs>
  <TitlesOfParts>
    <vt:vector size="62" baseType="lpstr">
      <vt:lpstr>AQA Chevin Pro Light</vt:lpstr>
      <vt:lpstr>Arial</vt:lpstr>
      <vt:lpstr>Calibri</vt:lpstr>
      <vt:lpstr>Courier New</vt:lpstr>
      <vt:lpstr>Times New Roman</vt:lpstr>
      <vt:lpstr>Custom Design</vt:lpstr>
      <vt:lpstr>11_AQA Presentation</vt:lpstr>
      <vt:lpstr>PowerPoint Presentation</vt:lpstr>
      <vt:lpstr>Session aims</vt:lpstr>
      <vt:lpstr>Session content</vt:lpstr>
      <vt:lpstr>1. What is co-teachability? </vt:lpstr>
      <vt:lpstr>What is co-teachability?</vt:lpstr>
      <vt:lpstr>Activity 1: Assessment Objectives</vt:lpstr>
      <vt:lpstr>Assessment Objectives</vt:lpstr>
      <vt:lpstr>Making connections: Assessment Objectives</vt:lpstr>
      <vt:lpstr>Activity 2: Language or Literature?</vt:lpstr>
      <vt:lpstr>Activity 2: Language or Literature?</vt:lpstr>
      <vt:lpstr>Integrated English</vt:lpstr>
      <vt:lpstr>Integrated English</vt:lpstr>
      <vt:lpstr>A stylistics approach</vt:lpstr>
      <vt:lpstr>A stylistics approach</vt:lpstr>
      <vt:lpstr>Activity 3: Applying a stylistics approach</vt:lpstr>
      <vt:lpstr>What do the examiner’s reports say about word-level analysis?</vt:lpstr>
      <vt:lpstr>What can we learn from these apparent paradoxes?</vt:lpstr>
      <vt:lpstr>Plenary: What is co-teachability? </vt:lpstr>
      <vt:lpstr>2. Co-teachability: Reading</vt:lpstr>
      <vt:lpstr>Co-teachability: Reading</vt:lpstr>
      <vt:lpstr>Report on the exam: AO2</vt:lpstr>
      <vt:lpstr>Read, think, write in detail</vt:lpstr>
      <vt:lpstr>Stylistic approach to reading: an example</vt:lpstr>
      <vt:lpstr>Stylistic approach to reading: an example</vt:lpstr>
      <vt:lpstr>Stylistic approach to reading: an example</vt:lpstr>
      <vt:lpstr>Stylistic approach to reading: Why?</vt:lpstr>
      <vt:lpstr>Stylistic approach to reading: Why?</vt:lpstr>
      <vt:lpstr>3. Co-teachability: Writing</vt:lpstr>
      <vt:lpstr>Co-teachability: Writing</vt:lpstr>
      <vt:lpstr>Report on the exam</vt:lpstr>
      <vt:lpstr>‘Show, don’t tell’: an example</vt:lpstr>
      <vt:lpstr>‘Ill applied ‘wow’ words’: an example</vt:lpstr>
      <vt:lpstr>‘Show’ don’t ‘tell’</vt:lpstr>
      <vt:lpstr>Write in detail</vt:lpstr>
      <vt:lpstr>An example</vt:lpstr>
      <vt:lpstr>An example</vt:lpstr>
      <vt:lpstr>An example</vt:lpstr>
      <vt:lpstr>Activity 4: Editing and improving writing</vt:lpstr>
      <vt:lpstr>A note on metacognition</vt:lpstr>
      <vt:lpstr>Inter-relationship between reading and writing</vt:lpstr>
      <vt:lpstr>4: Planning an integrated English curriculum</vt:lpstr>
      <vt:lpstr>Planning an integrated English curriculum</vt:lpstr>
      <vt:lpstr>Curriculum planning</vt:lpstr>
      <vt:lpstr>Teaching by texts or theme?</vt:lpstr>
      <vt:lpstr>Activity 5: Big questions</vt:lpstr>
      <vt:lpstr>Thematic connections across English: Why?</vt:lpstr>
      <vt:lpstr>Centrality of AO3</vt:lpstr>
      <vt:lpstr>Activity 6: Thematic connections</vt:lpstr>
      <vt:lpstr>Intertextuality and allusions</vt:lpstr>
      <vt:lpstr>Intertextuality and allusions</vt:lpstr>
      <vt:lpstr>Co-teachability: closing thoughts</vt:lpstr>
      <vt:lpstr>Co-teachability: closing thoughts</vt:lpstr>
      <vt:lpstr>Reflection: Where are you now?</vt:lpstr>
      <vt:lpstr>Get in touch</vt:lpstr>
      <vt:lpstr>Thank you</vt:lpstr>
    </vt:vector>
  </TitlesOfParts>
  <Company>AQA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 Warford</dc:creator>
  <cp:lastModifiedBy>Hodgson, Joanne</cp:lastModifiedBy>
  <cp:revision>720</cp:revision>
  <cp:lastPrinted>2021-06-24T06:57:07Z</cp:lastPrinted>
  <dcterms:created xsi:type="dcterms:W3CDTF">2013-02-14T11:30:02Z</dcterms:created>
  <dcterms:modified xsi:type="dcterms:W3CDTF">2021-10-19T13:05:32Z</dcterms:modified>
</cp:coreProperties>
</file>